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sldIdLst>
    <p:sldId id="639" r:id="rId2"/>
    <p:sldId id="441" r:id="rId3"/>
    <p:sldId id="357" r:id="rId4"/>
    <p:sldId id="359" r:id="rId5"/>
    <p:sldId id="442" r:id="rId6"/>
    <p:sldId id="443" r:id="rId7"/>
    <p:sldId id="435" r:id="rId8"/>
    <p:sldId id="444" r:id="rId9"/>
    <p:sldId id="436" r:id="rId10"/>
    <p:sldId id="446" r:id="rId11"/>
    <p:sldId id="437" r:id="rId12"/>
    <p:sldId id="448" r:id="rId13"/>
    <p:sldId id="438" r:id="rId14"/>
    <p:sldId id="434" r:id="rId15"/>
    <p:sldId id="450" r:id="rId16"/>
    <p:sldId id="439" r:id="rId17"/>
    <p:sldId id="451" r:id="rId18"/>
    <p:sldId id="440" r:id="rId19"/>
    <p:sldId id="447" r:id="rId20"/>
    <p:sldId id="642" r:id="rId21"/>
    <p:sldId id="641" r:id="rId22"/>
    <p:sldId id="1099" r:id="rId23"/>
    <p:sldId id="658" r:id="rId24"/>
    <p:sldId id="432" r:id="rId25"/>
    <p:sldId id="643" r:id="rId26"/>
    <p:sldId id="648" r:id="rId27"/>
    <p:sldId id="649" r:id="rId28"/>
    <p:sldId id="1101" r:id="rId29"/>
    <p:sldId id="651" r:id="rId30"/>
    <p:sldId id="655" r:id="rId31"/>
    <p:sldId id="656" r:id="rId32"/>
    <p:sldId id="657" r:id="rId33"/>
    <p:sldId id="1100" r:id="rId34"/>
    <p:sldId id="654" r:id="rId35"/>
    <p:sldId id="652" r:id="rId36"/>
    <p:sldId id="645" r:id="rId37"/>
    <p:sldId id="646" r:id="rId38"/>
    <p:sldId id="653" r:id="rId39"/>
    <p:sldId id="445" r:id="rId40"/>
    <p:sldId id="640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84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  <p15:guide id="5" orient="horz" pos="14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214"/>
    <a:srgbClr val="E83E33"/>
    <a:srgbClr val="D50034"/>
    <a:srgbClr val="D73907"/>
    <a:srgbClr val="18181A"/>
    <a:srgbClr val="C83228"/>
    <a:srgbClr val="FFFFFF"/>
    <a:srgbClr val="5AFFFF"/>
    <a:srgbClr val="111113"/>
    <a:srgbClr val="1D1D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830" autoAdjust="0"/>
    <p:restoredTop sz="93307" autoAdjust="0"/>
  </p:normalViewPr>
  <p:slideViewPr>
    <p:cSldViewPr snapToGrid="0" showGuides="1">
      <p:cViewPr varScale="1">
        <p:scale>
          <a:sx n="61" d="100"/>
          <a:sy n="61" d="100"/>
        </p:scale>
        <p:origin x="160" y="56"/>
      </p:cViewPr>
      <p:guideLst>
        <p:guide pos="2184"/>
        <p:guide orient="horz" pos="3884"/>
        <p:guide orient="horz" pos="145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29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93B51-BB88-4F77-B0AA-CE16BA956C45}" type="datetimeFigureOut">
              <a:rPr lang="fr-FR" smtClean="0"/>
              <a:t>01/07/2026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F40D6-A4DC-4E8D-AB13-D6C215F36A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829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Attractivité : dispositifs Renzo Piano, mais aussi dispositifs Villa Albertine (Lafayette </a:t>
            </a:r>
            <a:r>
              <a:rPr lang="fr-FR" dirty="0" err="1"/>
              <a:t>Fellowship</a:t>
            </a:r>
            <a:r>
              <a:rPr lang="fr-FR" dirty="0"/>
              <a:t>, Summer </a:t>
            </a:r>
            <a:r>
              <a:rPr lang="fr-FR" dirty="0" err="1"/>
              <a:t>Academy</a:t>
            </a:r>
            <a:r>
              <a:rPr lang="fr-FR" dirty="0"/>
              <a:t> in Architecture), </a:t>
            </a:r>
            <a:r>
              <a:rPr lang="fr-FR" dirty="0" err="1"/>
              <a:t>Eumies</a:t>
            </a:r>
            <a:r>
              <a:rPr lang="fr-FR" dirty="0"/>
              <a:t> </a:t>
            </a:r>
            <a:r>
              <a:rPr lang="fr-FR" dirty="0" err="1"/>
              <a:t>award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40D6-A4DC-4E8D-AB13-D6C215F36AAD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727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/>
              <a:t>Autres actions : partenariats Luxembourg, Croatie, Bosnie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40D6-A4DC-4E8D-AB13-D6C215F36AAD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027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/>
              <a:t>Autres actions : partenariats Luxembourg, Croatie, Bosnie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40D6-A4DC-4E8D-AB13-D6C215F36AAD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5164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rgbClr val="D5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16163" y="3429000"/>
            <a:ext cx="9168384" cy="1520952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2316163" y="5161090"/>
            <a:ext cx="9168384" cy="1043178"/>
          </a:xfrm>
        </p:spPr>
        <p:txBody>
          <a:bodyPr>
            <a:normAutofit/>
          </a:bodyPr>
          <a:lstStyle>
            <a:lvl1pPr marL="0" indent="0" algn="l">
              <a:buNone/>
              <a:defRPr sz="28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1DBFAF-1A07-48AB-B484-C8BA45E27D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91" y="180976"/>
            <a:ext cx="6170074" cy="2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631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4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30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066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39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40000" y="365125"/>
            <a:ext cx="8813800" cy="132556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2540000" y="1712913"/>
            <a:ext cx="8813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2C003A98-DCF4-4BDE-86F9-32F2FD793C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79" y="233104"/>
            <a:ext cx="2027366" cy="145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0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25688" y="4002406"/>
            <a:ext cx="8523287" cy="1633728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B55228-5758-4F16-A870-9D65B556C5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41" y="371881"/>
            <a:ext cx="6262884" cy="292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57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4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493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319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433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50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751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19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4692B-7D71-4D3C-BC73-8C886FD91E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66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aris-malaquais.archi.fr/international/p/cartographie/#decouvrez-la-cartographi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5BD7460E-8AA4-4C49-96D7-129CD1426C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6163" y="3429000"/>
            <a:ext cx="9168384" cy="1520952"/>
          </a:xfrm>
        </p:spPr>
        <p:txBody>
          <a:bodyPr/>
          <a:lstStyle/>
          <a:p>
            <a:r>
              <a:rPr lang="fr-FR" dirty="0"/>
              <a:t>Stratégie internationale</a:t>
            </a:r>
            <a:br>
              <a:rPr lang="fr-FR" dirty="0"/>
            </a:br>
            <a:r>
              <a:rPr lang="fr-FR" dirty="0"/>
              <a:t>2025-2030</a:t>
            </a:r>
          </a:p>
        </p:txBody>
      </p:sp>
    </p:spTree>
    <p:extLst>
      <p:ext uri="{BB962C8B-B14F-4D97-AF65-F5344CB8AC3E}">
        <p14:creationId xmlns:p14="http://schemas.microsoft.com/office/powerpoint/2010/main" val="1437003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064655"/>
          <a:ext cx="10506776" cy="38760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23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MOBILITES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0" dirty="0"/>
                        <a:t>Simplifier le versement des bourses de mobilité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 </a:t>
                      </a:r>
                      <a:r>
                        <a:rPr lang="fr-FR" b="0" dirty="0"/>
                        <a:t>+ SAF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91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Réalisé, dès septembre 2025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962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MOBILITES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Revoir l’évaluation, les modalités de rendu et la valorisation des mobilités</a:t>
                      </a:r>
                      <a:endParaRPr lang="fr-F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210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Evaluation et modalités de rendu révisées ; valorisation en cours en lien avec la commission </a:t>
                      </a:r>
                      <a:r>
                        <a:rPr lang="fr-FR" dirty="0" err="1">
                          <a:solidFill>
                            <a:srgbClr val="FFC000"/>
                          </a:solidFill>
                        </a:rPr>
                        <a:t>relat</a:t>
                      </a:r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. internat.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107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MOBILITES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Autoriser les prolongations de mobilité sans allocation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SRI</a:t>
                      </a: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 + SE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725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Réalisé, dès les demandes de prolongation 2025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153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MULTILINGUIS.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Etendre l’offre de FLE avec PSL aux doctorants (gratuit) et de seconde langue aux étudiants (payant)</a:t>
                      </a:r>
                      <a:r>
                        <a:rPr lang="fr-FR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SE</a:t>
                      </a: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 + 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42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avec SE et Centre de langues PSL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14775"/>
                  </a:ext>
                </a:extLst>
              </a:tr>
            </a:tbl>
          </a:graphicData>
        </a:graphic>
      </p:graphicFrame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397759F7-3473-41C1-9B33-15507573D085}"/>
              </a:ext>
            </a:extLst>
          </p:cNvPr>
          <p:cNvSpPr/>
          <p:nvPr/>
        </p:nvSpPr>
        <p:spPr>
          <a:xfrm>
            <a:off x="847024" y="2819143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3FA7B337-DF7D-4E94-9DE2-B1B52FFBB863}"/>
              </a:ext>
            </a:extLst>
          </p:cNvPr>
          <p:cNvSpPr/>
          <p:nvPr/>
        </p:nvSpPr>
        <p:spPr>
          <a:xfrm>
            <a:off x="853754" y="4589212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CA4D83E4-EAC2-4086-96B5-E80B7DE90AB1}"/>
              </a:ext>
            </a:extLst>
          </p:cNvPr>
          <p:cNvSpPr/>
          <p:nvPr/>
        </p:nvSpPr>
        <p:spPr>
          <a:xfrm>
            <a:off x="853754" y="3834724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4" name="Organigramme : Connecteur 13">
            <a:extLst>
              <a:ext uri="{FF2B5EF4-FFF2-40B4-BE49-F238E27FC236}">
                <a16:creationId xmlns:a16="http://schemas.microsoft.com/office/drawing/2014/main" id="{30849A29-36BA-4B28-A865-77888E330CB9}"/>
              </a:ext>
            </a:extLst>
          </p:cNvPr>
          <p:cNvSpPr/>
          <p:nvPr/>
        </p:nvSpPr>
        <p:spPr>
          <a:xfrm>
            <a:off x="857236" y="5604793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645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148634"/>
          <a:ext cx="10506776" cy="4145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MULTILINGUIS.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Proposer un parcours en anglais</a:t>
                      </a:r>
                      <a:r>
                        <a:rPr lang="fr-FR" b="0" dirty="0"/>
                        <a:t> de la L1 au M2</a:t>
                      </a:r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4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Parcours lancé en 2025-2026 ; en cours de consolidation pour 2026-2027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817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MULTILINGUIS.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Identifier les cours en anglais dans le descriptif de cours et l’emploi du temps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 + </a:t>
                      </a:r>
                      <a:r>
                        <a:rPr lang="fr-FR" b="0" dirty="0" err="1"/>
                        <a:t>SComm</a:t>
                      </a:r>
                      <a:endParaRPr lang="fr-F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En cours de consolidation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927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29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PARTENARIATS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Institutionnaliser les partenariats entre enseignants par une </a:t>
                      </a:r>
                      <a:r>
                        <a:rPr lang="fr-FR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convention partenariale</a:t>
                      </a:r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22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Pratiquement tous les partenariats font l’objet d’une convention avant leur réalisation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668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PARTENARIATS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Privilégier l’accompagnement de projets pluriannuels et multipartenaires</a:t>
                      </a:r>
                      <a:r>
                        <a:rPr lang="fr-FR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 </a:t>
                      </a:r>
                      <a:r>
                        <a:rPr lang="fr-FR" b="0" dirty="0"/>
                        <a:t>+ 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28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en lien avec SE, SR, CFVE, les enseignants et les chercheurs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929271"/>
                  </a:ext>
                </a:extLst>
              </a:tr>
            </a:tbl>
          </a:graphicData>
        </a:graphic>
      </p:graphicFrame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C79B21BD-7F2B-4808-B88C-9B35A8F6CDD3}"/>
              </a:ext>
            </a:extLst>
          </p:cNvPr>
          <p:cNvSpPr/>
          <p:nvPr/>
        </p:nvSpPr>
        <p:spPr>
          <a:xfrm>
            <a:off x="868261" y="2907125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35F8AE1B-FC60-4A41-945F-43F25F1E3CB2}"/>
              </a:ext>
            </a:extLst>
          </p:cNvPr>
          <p:cNvSpPr/>
          <p:nvPr/>
        </p:nvSpPr>
        <p:spPr>
          <a:xfrm>
            <a:off x="851668" y="3904863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24D9F992-99B4-4B6C-9522-5BA396F54447}"/>
              </a:ext>
            </a:extLst>
          </p:cNvPr>
          <p:cNvSpPr/>
          <p:nvPr/>
        </p:nvSpPr>
        <p:spPr>
          <a:xfrm>
            <a:off x="845969" y="4920619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41BAB8E7-A1BC-4F28-B7F9-0BAB3E1E2D32}"/>
              </a:ext>
            </a:extLst>
          </p:cNvPr>
          <p:cNvSpPr/>
          <p:nvPr/>
        </p:nvSpPr>
        <p:spPr>
          <a:xfrm>
            <a:off x="858930" y="5938086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330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934029"/>
          <a:ext cx="10506776" cy="4145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31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PARTENARIATS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Inciter au pilotage de projets internationaux en binôme d’enseignants (dont au moins un titulaire)</a:t>
                      </a:r>
                      <a:r>
                        <a:rPr lang="fr-FR" b="0" dirty="0"/>
                        <a:t> 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91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Non-réalisé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365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RESEAUX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Echanger avec les homologues des ENSA sur les bonnes pratiques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endParaRPr lang="fr-F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210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214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RESEAUX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Echanger et collaborer avec les autres services RI des membres de PSL</a:t>
                      </a:r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725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545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RESEAUX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Intégrer des réseaux européens spécifiques: EAAE</a:t>
                      </a:r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42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Adhésion depuis 2025, mais participation active à développer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473081"/>
                  </a:ext>
                </a:extLst>
              </a:tr>
            </a:tbl>
          </a:graphicData>
        </a:graphic>
      </p:graphicFrame>
      <p:sp>
        <p:nvSpPr>
          <p:cNvPr id="5" name="Organigramme : Connecteur 4">
            <a:extLst>
              <a:ext uri="{FF2B5EF4-FFF2-40B4-BE49-F238E27FC236}">
                <a16:creationId xmlns:a16="http://schemas.microsoft.com/office/drawing/2014/main" id="{D013E8D8-F3EC-4616-8379-3E634260308C}"/>
              </a:ext>
            </a:extLst>
          </p:cNvPr>
          <p:cNvSpPr/>
          <p:nvPr/>
        </p:nvSpPr>
        <p:spPr>
          <a:xfrm>
            <a:off x="862845" y="2953786"/>
            <a:ext cx="374780" cy="335902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Organigramme : Connecteur 5">
            <a:extLst>
              <a:ext uri="{FF2B5EF4-FFF2-40B4-BE49-F238E27FC236}">
                <a16:creationId xmlns:a16="http://schemas.microsoft.com/office/drawing/2014/main" id="{67BB98A8-265D-4C3B-A793-7B45D70E3B16}"/>
              </a:ext>
            </a:extLst>
          </p:cNvPr>
          <p:cNvSpPr/>
          <p:nvPr/>
        </p:nvSpPr>
        <p:spPr>
          <a:xfrm>
            <a:off x="853514" y="3964212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35F8AE1B-FC60-4A41-945F-43F25F1E3CB2}"/>
              </a:ext>
            </a:extLst>
          </p:cNvPr>
          <p:cNvSpPr/>
          <p:nvPr/>
        </p:nvSpPr>
        <p:spPr>
          <a:xfrm>
            <a:off x="846113" y="5718058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41BAB8E7-A1BC-4F28-B7F9-0BAB3E1E2D32}"/>
              </a:ext>
            </a:extLst>
          </p:cNvPr>
          <p:cNvSpPr/>
          <p:nvPr/>
        </p:nvSpPr>
        <p:spPr>
          <a:xfrm>
            <a:off x="853791" y="4969125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619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428552"/>
          <a:ext cx="10506776" cy="28651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35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RESEAUX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Être présent dans les réseaux universitaires : EAIE</a:t>
                      </a:r>
                      <a:r>
                        <a:rPr lang="fr-FR" b="0" dirty="0"/>
                        <a:t> 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4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Participation Sommet 2025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810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Initier la participation de l’école aux Campus de PSL à l’étranger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 + SR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Chantier PSL en attente de développement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653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SOLIDARITE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Prendre part à la Global </a:t>
                      </a:r>
                      <a:r>
                        <a:rPr lang="fr-FR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</a:t>
                      </a: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PSL</a:t>
                      </a:r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 + SR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22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dès 2025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078162"/>
                  </a:ext>
                </a:extLst>
              </a:tr>
            </a:tbl>
          </a:graphicData>
        </a:graphic>
      </p:graphicFrame>
      <p:sp>
        <p:nvSpPr>
          <p:cNvPr id="6" name="Organigramme : Connecteur 5">
            <a:extLst>
              <a:ext uri="{FF2B5EF4-FFF2-40B4-BE49-F238E27FC236}">
                <a16:creationId xmlns:a16="http://schemas.microsoft.com/office/drawing/2014/main" id="{279899F4-D059-4B2C-885D-34A89A551B01}"/>
              </a:ext>
            </a:extLst>
          </p:cNvPr>
          <p:cNvSpPr/>
          <p:nvPr/>
        </p:nvSpPr>
        <p:spPr>
          <a:xfrm>
            <a:off x="847024" y="3177720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633F3A1C-D6C9-4D14-B957-1A6D74CA3070}"/>
              </a:ext>
            </a:extLst>
          </p:cNvPr>
          <p:cNvSpPr/>
          <p:nvPr/>
        </p:nvSpPr>
        <p:spPr>
          <a:xfrm>
            <a:off x="847024" y="4198372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376D6A59-BE84-4CA4-AAC6-DE7B98C44DB2}"/>
              </a:ext>
            </a:extLst>
          </p:cNvPr>
          <p:cNvSpPr/>
          <p:nvPr/>
        </p:nvSpPr>
        <p:spPr>
          <a:xfrm>
            <a:off x="878124" y="4944319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70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578931"/>
              </p:ext>
            </p:extLst>
          </p:nvPr>
        </p:nvGraphicFramePr>
        <p:xfrm>
          <a:off x="838200" y="2526071"/>
          <a:ext cx="10515600" cy="407924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462699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451728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5373278">
                  <a:extLst>
                    <a:ext uri="{9D8B030D-6E8A-4147-A177-3AD203B41FA5}">
                      <a16:colId xmlns:a16="http://schemas.microsoft.com/office/drawing/2014/main" val="2823983729"/>
                    </a:ext>
                  </a:extLst>
                </a:gridCol>
                <a:gridCol w="2073897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53998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EUROPE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Développer au moins 1 partenariat en Suisse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94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EPFL Lausanne, ZHAW Zürich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244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EUROPE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Développer au moins 1 partenariat en Europe du Nord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Université des arts d’Islande, Faculté de Kaunas de l’Université de Vilnius (Lituanie)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37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EUROPE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Développer au moins 1 partenariat en Europe centrale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22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BME Budapest (Hongrie)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239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EUROPE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Développer au moins 1 partenariat en Europe orientale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28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Ecole polytechnique de Timisoara (Roumanie)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1803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ANGLO-SAX.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Développer au moins 1 partenariat au R.U ou Irlande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91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Contacts en cours seulement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934103"/>
                  </a:ext>
                </a:extLst>
              </a:tr>
            </a:tbl>
          </a:graphicData>
        </a:graphic>
      </p:graphicFrame>
      <p:sp>
        <p:nvSpPr>
          <p:cNvPr id="6" name="Sous-titre 6">
            <a:extLst>
              <a:ext uri="{FF2B5EF4-FFF2-40B4-BE49-F238E27FC236}">
                <a16:creationId xmlns:a16="http://schemas.microsoft.com/office/drawing/2014/main" id="{3C737B89-9350-4E6B-A269-052118391163}"/>
              </a:ext>
            </a:extLst>
          </p:cNvPr>
          <p:cNvSpPr txBox="1">
            <a:spLocks/>
          </p:cNvSpPr>
          <p:nvPr/>
        </p:nvSpPr>
        <p:spPr>
          <a:xfrm>
            <a:off x="838201" y="1886639"/>
            <a:ext cx="10515600" cy="4849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fr-FR" sz="2400" b="1" dirty="0">
                <a:solidFill>
                  <a:srgbClr val="FFC000"/>
                </a:solidFill>
                <a:latin typeface="Verdana"/>
              </a:rPr>
              <a:t>   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DES ZONES PRIORITAIRES</a:t>
            </a:r>
          </a:p>
        </p:txBody>
      </p: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0653F8B3-766E-49BC-A7E2-996092D3AA4D}"/>
              </a:ext>
            </a:extLst>
          </p:cNvPr>
          <p:cNvSpPr/>
          <p:nvPr/>
        </p:nvSpPr>
        <p:spPr>
          <a:xfrm>
            <a:off x="890835" y="3261050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0393BCA9-1C37-47BC-B7D7-36F74E5ADC70}"/>
              </a:ext>
            </a:extLst>
          </p:cNvPr>
          <p:cNvSpPr/>
          <p:nvPr/>
        </p:nvSpPr>
        <p:spPr>
          <a:xfrm>
            <a:off x="890835" y="4014697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F17B047E-9FA4-49EF-A673-AE2AE73A3B05}"/>
              </a:ext>
            </a:extLst>
          </p:cNvPr>
          <p:cNvSpPr/>
          <p:nvPr/>
        </p:nvSpPr>
        <p:spPr>
          <a:xfrm>
            <a:off x="866193" y="5482715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DD3C13AE-D708-45C2-825B-8C15C2F53923}"/>
              </a:ext>
            </a:extLst>
          </p:cNvPr>
          <p:cNvSpPr/>
          <p:nvPr/>
        </p:nvSpPr>
        <p:spPr>
          <a:xfrm>
            <a:off x="866193" y="4748706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603A8DF9-5164-46CA-B67E-0E3209276BB8}"/>
              </a:ext>
            </a:extLst>
          </p:cNvPr>
          <p:cNvSpPr/>
          <p:nvPr/>
        </p:nvSpPr>
        <p:spPr>
          <a:xfrm>
            <a:off x="890835" y="6227225"/>
            <a:ext cx="374780" cy="335902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0469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591380"/>
          <a:ext cx="10515600" cy="333756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462699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451728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5373278">
                  <a:extLst>
                    <a:ext uri="{9D8B030D-6E8A-4147-A177-3AD203B41FA5}">
                      <a16:colId xmlns:a16="http://schemas.microsoft.com/office/drawing/2014/main" val="2823983729"/>
                    </a:ext>
                  </a:extLst>
                </a:gridCol>
                <a:gridCol w="2073897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53998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ANGLO-SAX.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Développer au moins 1 partenariat aux E.U. ou Canada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42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Non réalisé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329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ASIE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Conforter les partenariats existants en Asie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645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En cours en Chine et en Inde notamment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559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M.-ORIENT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Développer au moins 1 partenariat au Moyen-Orient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004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Université EFFAT Djeddah -Arabie Saoudite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747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AFRIQUE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Développer 1 partenariat en Afrique Sub-Saharienne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334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EAMAU Togo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182654"/>
                  </a:ext>
                </a:extLst>
              </a:tr>
            </a:tbl>
          </a:graphicData>
        </a:graphic>
      </p:graphicFrame>
      <p:sp>
        <p:nvSpPr>
          <p:cNvPr id="6" name="Sous-titre 6">
            <a:extLst>
              <a:ext uri="{FF2B5EF4-FFF2-40B4-BE49-F238E27FC236}">
                <a16:creationId xmlns:a16="http://schemas.microsoft.com/office/drawing/2014/main" id="{3C737B89-9350-4E6B-A269-052118391163}"/>
              </a:ext>
            </a:extLst>
          </p:cNvPr>
          <p:cNvSpPr txBox="1">
            <a:spLocks/>
          </p:cNvSpPr>
          <p:nvPr/>
        </p:nvSpPr>
        <p:spPr>
          <a:xfrm>
            <a:off x="838201" y="1951948"/>
            <a:ext cx="10515600" cy="4849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fr-FR" sz="2400" b="1" dirty="0">
                <a:solidFill>
                  <a:srgbClr val="FFC000"/>
                </a:solidFill>
                <a:latin typeface="Verdana"/>
              </a:rPr>
              <a:t>   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DES ZONES PRIORITAIRES</a:t>
            </a:r>
          </a:p>
        </p:txBody>
      </p:sp>
      <p:sp>
        <p:nvSpPr>
          <p:cNvPr id="5" name="Organigramme : Connecteur 4">
            <a:extLst>
              <a:ext uri="{FF2B5EF4-FFF2-40B4-BE49-F238E27FC236}">
                <a16:creationId xmlns:a16="http://schemas.microsoft.com/office/drawing/2014/main" id="{F183F595-246B-42C9-9A91-487C700E5DDD}"/>
              </a:ext>
            </a:extLst>
          </p:cNvPr>
          <p:cNvSpPr/>
          <p:nvPr/>
        </p:nvSpPr>
        <p:spPr>
          <a:xfrm>
            <a:off x="862842" y="3335696"/>
            <a:ext cx="374780" cy="335902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37E4D578-7294-47EE-9EEE-EB3FF15C45AD}"/>
              </a:ext>
            </a:extLst>
          </p:cNvPr>
          <p:cNvSpPr/>
          <p:nvPr/>
        </p:nvSpPr>
        <p:spPr>
          <a:xfrm>
            <a:off x="856359" y="4084434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F17B047E-9FA4-49EF-A673-AE2AE73A3B05}"/>
              </a:ext>
            </a:extLst>
          </p:cNvPr>
          <p:cNvSpPr/>
          <p:nvPr/>
        </p:nvSpPr>
        <p:spPr>
          <a:xfrm>
            <a:off x="890835" y="5580683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DD3C13AE-D708-45C2-825B-8C15C2F53923}"/>
              </a:ext>
            </a:extLst>
          </p:cNvPr>
          <p:cNvSpPr/>
          <p:nvPr/>
        </p:nvSpPr>
        <p:spPr>
          <a:xfrm>
            <a:off x="882934" y="4828750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342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526065"/>
          <a:ext cx="10515600" cy="40792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62699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451728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5448693">
                  <a:extLst>
                    <a:ext uri="{9D8B030D-6E8A-4147-A177-3AD203B41FA5}">
                      <a16:colId xmlns:a16="http://schemas.microsoft.com/office/drawing/2014/main" val="2823983729"/>
                    </a:ext>
                  </a:extLst>
                </a:gridCol>
                <a:gridCol w="1998482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53998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INGENIERIE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Mettre en place un planning annuel </a:t>
                      </a:r>
                      <a:r>
                        <a:rPr lang="fr-FR" dirty="0" err="1"/>
                        <a:t>Relat</a:t>
                      </a:r>
                      <a:r>
                        <a:rPr lang="fr-FR" dirty="0"/>
                        <a:t>. International.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94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786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INGENIERIE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Mettre en place une session d’information de projets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(</a:t>
                      </a:r>
                      <a:r>
                        <a:rPr lang="fr-FR" dirty="0" err="1">
                          <a:solidFill>
                            <a:srgbClr val="00B050"/>
                          </a:solidFill>
                        </a:rPr>
                        <a:t>ErasmusDays</a:t>
                      </a: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 + Semaine internationale)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693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INGENIERIE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Traduire les documents d’information R.I. en anglais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22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539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ETUD./RECH.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Participer à la refonte de l’offre de 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SE</a:t>
                      </a:r>
                      <a:r>
                        <a:rPr lang="fr-FR" b="0" dirty="0"/>
                        <a:t> + 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28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En cours ; échéance reportée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747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COMMUNIC.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Rédiger un document de présentation en anglais (PPT)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 + </a:t>
                      </a:r>
                      <a:r>
                        <a:rPr lang="fr-FR" b="1" dirty="0" err="1"/>
                        <a:t>SCom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91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158860"/>
                  </a:ext>
                </a:extLst>
              </a:tr>
            </a:tbl>
          </a:graphicData>
        </a:graphic>
      </p:graphicFrame>
      <p:sp>
        <p:nvSpPr>
          <p:cNvPr id="5" name="Sous-titre 6">
            <a:extLst>
              <a:ext uri="{FF2B5EF4-FFF2-40B4-BE49-F238E27FC236}">
                <a16:creationId xmlns:a16="http://schemas.microsoft.com/office/drawing/2014/main" id="{540D596D-21C5-44D8-9F6A-85F2D18761C1}"/>
              </a:ext>
            </a:extLst>
          </p:cNvPr>
          <p:cNvSpPr txBox="1">
            <a:spLocks/>
          </p:cNvSpPr>
          <p:nvPr/>
        </p:nvSpPr>
        <p:spPr>
          <a:xfrm>
            <a:off x="838200" y="1886632"/>
            <a:ext cx="10515599" cy="4774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2400" b="1" dirty="0">
                <a:solidFill>
                  <a:schemeClr val="bg1"/>
                </a:solidFill>
                <a:latin typeface="Verdana"/>
              </a:rPr>
              <a:t>DES OUTILS ADAPTES</a:t>
            </a:r>
          </a:p>
        </p:txBody>
      </p: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7BC78B1B-E05A-4844-B06C-9761B51CB62C}"/>
              </a:ext>
            </a:extLst>
          </p:cNvPr>
          <p:cNvSpPr/>
          <p:nvPr/>
        </p:nvSpPr>
        <p:spPr>
          <a:xfrm>
            <a:off x="871676" y="5503332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2BC41D6-4403-474B-B0C8-1B9DFC65AC9D}"/>
              </a:ext>
            </a:extLst>
          </p:cNvPr>
          <p:cNvSpPr/>
          <p:nvPr/>
        </p:nvSpPr>
        <p:spPr>
          <a:xfrm>
            <a:off x="873599" y="3279712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10E7D660-628A-4810-ABF4-429389AB6047}"/>
              </a:ext>
            </a:extLst>
          </p:cNvPr>
          <p:cNvSpPr/>
          <p:nvPr/>
        </p:nvSpPr>
        <p:spPr>
          <a:xfrm>
            <a:off x="871676" y="4024028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A82F6B80-AE5A-4EFD-B9B0-BB6060DDAF3C}"/>
              </a:ext>
            </a:extLst>
          </p:cNvPr>
          <p:cNvSpPr/>
          <p:nvPr/>
        </p:nvSpPr>
        <p:spPr>
          <a:xfrm>
            <a:off x="871676" y="4763680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A4BB0666-5AA6-4147-8C56-AE92BD42E27E}"/>
              </a:ext>
            </a:extLst>
          </p:cNvPr>
          <p:cNvSpPr/>
          <p:nvPr/>
        </p:nvSpPr>
        <p:spPr>
          <a:xfrm>
            <a:off x="874783" y="6238496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43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582047"/>
          <a:ext cx="10515600" cy="38760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62699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451728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5448693">
                  <a:extLst>
                    <a:ext uri="{9D8B030D-6E8A-4147-A177-3AD203B41FA5}">
                      <a16:colId xmlns:a16="http://schemas.microsoft.com/office/drawing/2014/main" val="2823983729"/>
                    </a:ext>
                  </a:extLst>
                </a:gridCol>
                <a:gridCol w="1998482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53998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PARTENARIAT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Participer à la mise en place d’un outil CRM commun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err="1"/>
                        <a:t>CdMAff.Trans</a:t>
                      </a:r>
                      <a:r>
                        <a:rPr lang="fr-FR" b="1" dirty="0"/>
                        <a:t>.</a:t>
                      </a:r>
                      <a:r>
                        <a:rPr lang="fr-FR" b="0" dirty="0"/>
                        <a:t> + SRI + SE + </a:t>
                      </a:r>
                      <a:r>
                        <a:rPr lang="fr-FR" b="0" dirty="0" err="1"/>
                        <a:t>SComm</a:t>
                      </a:r>
                      <a:endParaRPr lang="fr-F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42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Chantier en cours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308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PARTENARIAT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Identifier les partenaires potentiels de la Galerie Callot à l’étranger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 </a:t>
                      </a:r>
                      <a:r>
                        <a:rPr lang="fr-FR" b="0" dirty="0"/>
                        <a:t>+ </a:t>
                      </a:r>
                      <a:r>
                        <a:rPr lang="fr-FR" b="0" dirty="0" err="1"/>
                        <a:t>CdMAff.Trans</a:t>
                      </a:r>
                      <a:r>
                        <a:rPr lang="fr-FR" b="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645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2493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R.H.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Recruter un chargé de projets européens &amp; </a:t>
                      </a:r>
                      <a:r>
                        <a:rPr lang="fr-FR" dirty="0" err="1"/>
                        <a:t>internation</a:t>
                      </a:r>
                      <a:r>
                        <a:rPr lang="fr-F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 </a:t>
                      </a:r>
                      <a:r>
                        <a:rPr lang="fr-FR" b="0" dirty="0"/>
                        <a:t>+ SRH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Déc.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004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Arrivée septembre 2025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537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R.H.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Accueillir une apprentie sur missions R.I.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 </a:t>
                      </a:r>
                      <a:r>
                        <a:rPr lang="fr-FR" b="0" dirty="0"/>
                        <a:t>+ SRH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Sep.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334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Septembre 2025 – Septembre 2026 (cartographie, classement, données RI)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44174"/>
                  </a:ext>
                </a:extLst>
              </a:tr>
            </a:tbl>
          </a:graphicData>
        </a:graphic>
      </p:graphicFrame>
      <p:sp>
        <p:nvSpPr>
          <p:cNvPr id="5" name="Sous-titre 6">
            <a:extLst>
              <a:ext uri="{FF2B5EF4-FFF2-40B4-BE49-F238E27FC236}">
                <a16:creationId xmlns:a16="http://schemas.microsoft.com/office/drawing/2014/main" id="{540D596D-21C5-44D8-9F6A-85F2D18761C1}"/>
              </a:ext>
            </a:extLst>
          </p:cNvPr>
          <p:cNvSpPr txBox="1">
            <a:spLocks/>
          </p:cNvSpPr>
          <p:nvPr/>
        </p:nvSpPr>
        <p:spPr>
          <a:xfrm>
            <a:off x="838200" y="1942614"/>
            <a:ext cx="10515599" cy="4774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2400" b="1" dirty="0">
                <a:solidFill>
                  <a:schemeClr val="bg1"/>
                </a:solidFill>
                <a:latin typeface="Verdana"/>
              </a:rPr>
              <a:t>DES OUTILS ADAPTES</a:t>
            </a:r>
          </a:p>
        </p:txBody>
      </p: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7BC78B1B-E05A-4844-B06C-9761B51CB62C}"/>
              </a:ext>
            </a:extLst>
          </p:cNvPr>
          <p:cNvSpPr/>
          <p:nvPr/>
        </p:nvSpPr>
        <p:spPr>
          <a:xfrm>
            <a:off x="880725" y="3606285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2BC41D6-4403-474B-B0C8-1B9DFC65AC9D}"/>
              </a:ext>
            </a:extLst>
          </p:cNvPr>
          <p:cNvSpPr/>
          <p:nvPr/>
        </p:nvSpPr>
        <p:spPr>
          <a:xfrm>
            <a:off x="866193" y="4614279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5DB3A5A9-D721-433E-A3E3-E160FB5EE78D}"/>
              </a:ext>
            </a:extLst>
          </p:cNvPr>
          <p:cNvSpPr/>
          <p:nvPr/>
        </p:nvSpPr>
        <p:spPr>
          <a:xfrm>
            <a:off x="880725" y="5368232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3" name="Organigramme : Connecteur 12">
            <a:extLst>
              <a:ext uri="{FF2B5EF4-FFF2-40B4-BE49-F238E27FC236}">
                <a16:creationId xmlns:a16="http://schemas.microsoft.com/office/drawing/2014/main" id="{AC5859E3-0349-476E-A5BB-50FC9CD196E0}"/>
              </a:ext>
            </a:extLst>
          </p:cNvPr>
          <p:cNvSpPr/>
          <p:nvPr/>
        </p:nvSpPr>
        <p:spPr>
          <a:xfrm>
            <a:off x="881799" y="6106653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523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42537"/>
          <a:ext cx="10519945" cy="515620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67043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451728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5448693">
                  <a:extLst>
                    <a:ext uri="{9D8B030D-6E8A-4147-A177-3AD203B41FA5}">
                      <a16:colId xmlns:a16="http://schemas.microsoft.com/office/drawing/2014/main" val="2823983729"/>
                    </a:ext>
                  </a:extLst>
                </a:gridCol>
                <a:gridCol w="199848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53998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R.H.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Mettre en place des formations en anglais dédiées pour les enseignants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SRH</a:t>
                      </a:r>
                      <a:r>
                        <a:rPr lang="fr-FR" b="0" dirty="0"/>
                        <a:t> + 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94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dès rentrée 2025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605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BUDGET/FIN.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Organiser l’avance de trésorerie des bourses Erasmus+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SAF</a:t>
                      </a:r>
                      <a:r>
                        <a:rPr lang="fr-FR" b="0" dirty="0"/>
                        <a:t> + 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Déc.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Identification de crédits dédiés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414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GOUVERN.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Réviser le fonctionnement de la Commission internationale de l’école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22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800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GOUVERN.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Présenter une évaluation de la feuille de route 2025-2026 en Conseil d’Administration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Juil.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28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CA du 8 juillet 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970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GOUVERN.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Présenter la feuille de route 2026-2027 en Conseil d’Administration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Juil.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91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CA du 8 juillet 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2145"/>
                  </a:ext>
                </a:extLst>
              </a:tr>
            </a:tbl>
          </a:graphicData>
        </a:graphic>
      </p:graphicFrame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734D5790-866F-4234-96A5-77A3F5D489C2}"/>
              </a:ext>
            </a:extLst>
          </p:cNvPr>
          <p:cNvSpPr/>
          <p:nvPr/>
        </p:nvSpPr>
        <p:spPr>
          <a:xfrm>
            <a:off x="880725" y="2664179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1C4E9B3A-A1EF-4852-83D2-332E6386AD72}"/>
              </a:ext>
            </a:extLst>
          </p:cNvPr>
          <p:cNvSpPr/>
          <p:nvPr/>
        </p:nvSpPr>
        <p:spPr>
          <a:xfrm>
            <a:off x="880725" y="3404469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C7817084-AD3F-4A91-8B10-7A0A3A77B54E}"/>
              </a:ext>
            </a:extLst>
          </p:cNvPr>
          <p:cNvSpPr/>
          <p:nvPr/>
        </p:nvSpPr>
        <p:spPr>
          <a:xfrm>
            <a:off x="880725" y="4433946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5AAC6325-8A90-4BBD-A029-B4041D33D9B6}"/>
              </a:ext>
            </a:extLst>
          </p:cNvPr>
          <p:cNvSpPr/>
          <p:nvPr/>
        </p:nvSpPr>
        <p:spPr>
          <a:xfrm>
            <a:off x="876381" y="5435843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D5EE6407-41AA-4EB5-BAD3-5A28A4DBFA35}"/>
              </a:ext>
            </a:extLst>
          </p:cNvPr>
          <p:cNvSpPr/>
          <p:nvPr/>
        </p:nvSpPr>
        <p:spPr>
          <a:xfrm>
            <a:off x="876381" y="6437740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7006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3F8157-4980-40E3-827B-DEC10DC07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03BE46-B243-4979-9DEC-8D4119F93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7505"/>
            <a:ext cx="10515600" cy="4351338"/>
          </a:xfrm>
        </p:spPr>
        <p:txBody>
          <a:bodyPr/>
          <a:lstStyle/>
          <a:p>
            <a:pPr algn="just"/>
            <a:r>
              <a:rPr lang="fr-FR" sz="2000" dirty="0"/>
              <a:t>L’année 2025-2026 est la </a:t>
            </a:r>
            <a:r>
              <a:rPr lang="fr-FR" sz="2000" b="1" dirty="0"/>
              <a:t>première année de déploiement </a:t>
            </a:r>
            <a:r>
              <a:rPr lang="fr-FR" sz="2000" dirty="0"/>
              <a:t>de la stratégie internationale 2025-2030 de l’école, </a:t>
            </a:r>
            <a:r>
              <a:rPr lang="fr-FR" sz="2000" i="1" dirty="0"/>
              <a:t>Expérimenter le monde</a:t>
            </a:r>
            <a:r>
              <a:rPr lang="fr-FR" sz="2000" dirty="0"/>
              <a:t>. Ce déploiement s’est réalisé en phase avec les stratégies internationales du ministère de la Culture et de notre université PSL.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dirty="0"/>
              <a:t>L’effort a prioritairement porté sur le cœur de l’activité internationale de l’établissement : les </a:t>
            </a:r>
            <a:r>
              <a:rPr lang="fr-FR" sz="2000" b="1" dirty="0"/>
              <a:t>mobilités</a:t>
            </a:r>
            <a:r>
              <a:rPr lang="fr-FR" sz="2000" dirty="0"/>
              <a:t>. La </a:t>
            </a:r>
            <a:r>
              <a:rPr lang="fr-FR" sz="2000" i="1" dirty="0"/>
              <a:t>mobilité étudiante </a:t>
            </a:r>
            <a:r>
              <a:rPr lang="fr-FR" sz="2000" dirty="0"/>
              <a:t>a ainsi été confortée dans son organisation, en lien avec des actions en faveur de l’</a:t>
            </a:r>
            <a:r>
              <a:rPr lang="fr-FR" sz="2000" b="1" dirty="0"/>
              <a:t>attractivité</a:t>
            </a:r>
            <a:r>
              <a:rPr lang="fr-FR" sz="2000" dirty="0"/>
              <a:t> et de l’</a:t>
            </a:r>
            <a:r>
              <a:rPr lang="fr-FR" sz="2000" b="1" dirty="0"/>
              <a:t>accueil </a:t>
            </a:r>
            <a:r>
              <a:rPr lang="fr-FR" sz="2000" dirty="0"/>
              <a:t>(notamment Erasmus Days et semaine internationale). Les </a:t>
            </a:r>
            <a:r>
              <a:rPr lang="fr-FR" sz="2000" i="1" dirty="0"/>
              <a:t>mobilités enseignantes </a:t>
            </a:r>
            <a:r>
              <a:rPr lang="fr-FR" sz="2000" dirty="0"/>
              <a:t>et administratives ont été mises en place avec une vocation pérenne, et un nouvel outil de </a:t>
            </a:r>
            <a:r>
              <a:rPr lang="fr-FR" sz="2000" i="1" dirty="0"/>
              <a:t>mobilité de la recherche </a:t>
            </a:r>
            <a:r>
              <a:rPr lang="fr-FR" sz="2000" dirty="0"/>
              <a:t>a été initié (PSL-BRIDGE). </a:t>
            </a:r>
          </a:p>
        </p:txBody>
      </p:sp>
    </p:spTree>
    <p:extLst>
      <p:ext uri="{BB962C8B-B14F-4D97-AF65-F5344CB8AC3E}">
        <p14:creationId xmlns:p14="http://schemas.microsoft.com/office/powerpoint/2010/main" val="666718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CB1A12-38DE-4255-B4B1-065ED0F14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4825" y="3846324"/>
            <a:ext cx="9168384" cy="1633728"/>
          </a:xfrm>
        </p:spPr>
        <p:txBody>
          <a:bodyPr>
            <a:normAutofit fontScale="90000"/>
          </a:bodyPr>
          <a:lstStyle/>
          <a:p>
            <a:r>
              <a:rPr lang="fr-FR" b="0" i="0" dirty="0"/>
              <a:t>Feuille de route 2025-2026</a:t>
            </a:r>
            <a:br>
              <a:rPr lang="fr-FR" i="0" dirty="0"/>
            </a:br>
            <a:br>
              <a:rPr lang="fr-FR" sz="4000" i="0" dirty="0"/>
            </a:br>
            <a:r>
              <a:rPr lang="fr-FR" b="1" i="0" dirty="0"/>
              <a:t>Evaluation juillet 2026</a:t>
            </a:r>
          </a:p>
        </p:txBody>
      </p:sp>
    </p:spTree>
    <p:extLst>
      <p:ext uri="{BB962C8B-B14F-4D97-AF65-F5344CB8AC3E}">
        <p14:creationId xmlns:p14="http://schemas.microsoft.com/office/powerpoint/2010/main" val="36181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3F8157-4980-40E3-827B-DEC10DC07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03BE46-B243-4979-9DEC-8D4119F93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6877"/>
            <a:ext cx="10515600" cy="4351338"/>
          </a:xfrm>
        </p:spPr>
        <p:txBody>
          <a:bodyPr/>
          <a:lstStyle/>
          <a:p>
            <a:pPr algn="just"/>
            <a:r>
              <a:rPr lang="fr-FR" sz="2000" dirty="0"/>
              <a:t>L’effort a également porté sur la consolidation et la diversification des </a:t>
            </a:r>
            <a:r>
              <a:rPr lang="fr-FR" sz="2000" b="1" dirty="0"/>
              <a:t>partenariats européens et internationaux</a:t>
            </a:r>
            <a:r>
              <a:rPr lang="fr-FR" sz="2000" dirty="0"/>
              <a:t>, en termes géographique (Europe du Nord, centrale et orientale, </a:t>
            </a:r>
            <a:r>
              <a:rPr lang="fr-FR" sz="2000" dirty="0" err="1"/>
              <a:t>P-M.Orient</a:t>
            </a:r>
            <a:r>
              <a:rPr lang="fr-FR" sz="2000" dirty="0"/>
              <a:t>, Afrique subsaharienne) et des modes de </a:t>
            </a:r>
            <a:r>
              <a:rPr lang="fr-FR" sz="2000" b="1" dirty="0"/>
              <a:t>collaboration</a:t>
            </a:r>
            <a:r>
              <a:rPr lang="fr-FR" sz="2000" dirty="0"/>
              <a:t> (ateliers, projets, BIP, recherche). La prospection de partenariats vers le monde anglo-saxon s’avère plus lente et plus difficile que prévue. 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dirty="0"/>
              <a:t>Le chantier du </a:t>
            </a:r>
            <a:r>
              <a:rPr lang="fr-FR" sz="2000" b="1" dirty="0"/>
              <a:t>multilinguisme</a:t>
            </a:r>
            <a:r>
              <a:rPr lang="fr-FR" sz="2000" dirty="0"/>
              <a:t> a démarré avec le parcours en anglais « Yes, </a:t>
            </a:r>
            <a:r>
              <a:rPr lang="fr-FR" sz="2000" dirty="0" err="1"/>
              <a:t>we</a:t>
            </a:r>
            <a:r>
              <a:rPr lang="fr-FR" sz="2000" dirty="0"/>
              <a:t> CAN! », qui reste aujourd’hui largement à développer.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dirty="0"/>
              <a:t>L’école a initié ses actions en faveur de la </a:t>
            </a:r>
            <a:r>
              <a:rPr lang="fr-FR" sz="2000" b="1" dirty="0"/>
              <a:t>solidarité internationale</a:t>
            </a:r>
            <a:r>
              <a:rPr lang="fr-FR" sz="2000" dirty="0"/>
              <a:t>, en lien avec PSL, en accueillant une première étudiante en situation d’exil en provenance de Palestine et en préparant l’accueil d’étudiants libanais en manque de sécurité.</a:t>
            </a:r>
          </a:p>
          <a:p>
            <a:pPr algn="just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51250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3F8157-4980-40E3-827B-DEC10DC07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03BE46-B243-4979-9DEC-8D4119F93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9553"/>
            <a:ext cx="10515600" cy="4351338"/>
          </a:xfrm>
        </p:spPr>
        <p:txBody>
          <a:bodyPr/>
          <a:lstStyle/>
          <a:p>
            <a:pPr algn="just"/>
            <a:r>
              <a:rPr lang="fr-FR" sz="2000" dirty="0"/>
              <a:t>L’école a également conforté sa présence dans les </a:t>
            </a:r>
            <a:r>
              <a:rPr lang="fr-FR" sz="2000" b="1" dirty="0"/>
              <a:t>réseaux</a:t>
            </a:r>
            <a:r>
              <a:rPr lang="fr-FR" sz="2000" dirty="0"/>
              <a:t> Relations internationales des ENSA et Erasmus+ et est entrée dans de nouveaux réseaux : EAAE, EAIE, APAIE. Les champs d’</a:t>
            </a:r>
            <a:r>
              <a:rPr lang="fr-FR" sz="2000" b="1" dirty="0"/>
              <a:t>expertise internationale </a:t>
            </a:r>
            <a:r>
              <a:rPr lang="fr-FR" sz="2000" dirty="0"/>
              <a:t>de l’école ont été identifié en vue de leur déploiement.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dirty="0"/>
              <a:t>Pour cela, l’école a porté renforcé substantiellement ses </a:t>
            </a:r>
            <a:r>
              <a:rPr lang="fr-FR" sz="2000" b="1" dirty="0"/>
              <a:t>outils en faveur de l’action internationale</a:t>
            </a:r>
            <a:r>
              <a:rPr lang="fr-FR" sz="2000" dirty="0"/>
              <a:t> :</a:t>
            </a:r>
          </a:p>
          <a:p>
            <a:pPr lvl="1" algn="just"/>
            <a:r>
              <a:rPr lang="fr-FR" sz="1600" dirty="0"/>
              <a:t>Ingénierie : accompagnement de projets européens et internationaux</a:t>
            </a:r>
          </a:p>
          <a:p>
            <a:pPr lvl="1" algn="just"/>
            <a:r>
              <a:rPr lang="fr-FR" sz="1600" dirty="0"/>
              <a:t>Synergie enseignements : Service RI + Service Etudes + Service Recherche</a:t>
            </a:r>
          </a:p>
          <a:p>
            <a:pPr lvl="1" algn="just"/>
            <a:r>
              <a:rPr lang="fr-FR" sz="1600" dirty="0"/>
              <a:t>Communication : Brochure en anglais, Pages « international » du site, réseaux sociaux </a:t>
            </a:r>
          </a:p>
          <a:p>
            <a:pPr lvl="1" algn="just"/>
            <a:r>
              <a:rPr lang="fr-FR" sz="1600" dirty="0"/>
              <a:t>RH : +2 personnes au SRI en 2025-2026 (1 chargée de projet, 1 assistante-apprentie)</a:t>
            </a:r>
          </a:p>
          <a:p>
            <a:pPr lvl="1" algn="just"/>
            <a:r>
              <a:rPr lang="fr-FR" sz="1600" dirty="0"/>
              <a:t>Budget et finances : un budget international structuré en fonction des priorités stratégiques ; crédits supplémentaires (Malaquais, Ministère Culture, Erasmus+) ; diversification crédits (20% Erasmus+ ; BIP ; action 171 ; actions Jean Monnet)</a:t>
            </a:r>
          </a:p>
          <a:p>
            <a:pPr lvl="1" algn="just"/>
            <a:r>
              <a:rPr lang="fr-FR" sz="1600" dirty="0"/>
              <a:t>Gouvernance : Commission Internationale remaniée ; liens CFVE et CR ; rdv annuel en CA</a:t>
            </a:r>
          </a:p>
          <a:p>
            <a:pPr algn="just"/>
            <a:endParaRPr lang="fr-FR" sz="2000" dirty="0"/>
          </a:p>
          <a:p>
            <a:pPr algn="just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756740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3F8157-4980-40E3-827B-DEC10DC07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0" y="253153"/>
            <a:ext cx="8813800" cy="1325563"/>
          </a:xfrm>
        </p:spPr>
        <p:txBody>
          <a:bodyPr/>
          <a:lstStyle/>
          <a:p>
            <a:pPr algn="r"/>
            <a:r>
              <a:rPr lang="fr-FR" dirty="0"/>
              <a:t>FOCUS</a:t>
            </a:r>
            <a:br>
              <a:rPr lang="fr-FR" sz="3600" dirty="0"/>
            </a:br>
            <a:r>
              <a:rPr lang="fr-FR" sz="2800" b="1" dirty="0"/>
              <a:t>Cartographie des relations internationales</a:t>
            </a:r>
            <a:endParaRPr lang="fr-FR" sz="36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03BE46-B243-4979-9DEC-8D4119F93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404" y="1580207"/>
            <a:ext cx="8343368" cy="1379447"/>
          </a:xfrm>
        </p:spPr>
        <p:txBody>
          <a:bodyPr/>
          <a:lstStyle/>
          <a:p>
            <a:pPr algn="just"/>
            <a:endParaRPr lang="fr-FR" sz="2000" dirty="0"/>
          </a:p>
          <a:p>
            <a:pPr marL="0" indent="0" algn="just">
              <a:buNone/>
            </a:pPr>
            <a:r>
              <a:rPr lang="fr-FR" sz="2000" dirty="0"/>
              <a:t>Site internet de l’école : </a:t>
            </a:r>
            <a:r>
              <a:rPr lang="fr-FR" sz="2000" dirty="0">
                <a:hlinkClick r:id="rId3"/>
              </a:rPr>
              <a:t>International | Cartographie |</a:t>
            </a:r>
            <a:endParaRPr lang="fr-FR" sz="2000" dirty="0"/>
          </a:p>
          <a:p>
            <a:pPr algn="just"/>
            <a:endParaRPr lang="fr-FR" sz="20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28609D8-4804-40CF-940D-A7E357EE5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6" y="2397968"/>
            <a:ext cx="8132095" cy="435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au 7">
            <a:extLst>
              <a:ext uri="{FF2B5EF4-FFF2-40B4-BE49-F238E27FC236}">
                <a16:creationId xmlns:a16="http://schemas.microsoft.com/office/drawing/2014/main" id="{548DD5C6-5BB7-45E0-A34E-E87B6451BE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5565"/>
              </p:ext>
            </p:extLst>
          </p:nvPr>
        </p:nvGraphicFramePr>
        <p:xfrm>
          <a:off x="8397551" y="1940767"/>
          <a:ext cx="3690883" cy="47704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35263">
                  <a:extLst>
                    <a:ext uri="{9D8B030D-6E8A-4147-A177-3AD203B41FA5}">
                      <a16:colId xmlns:a16="http://schemas.microsoft.com/office/drawing/2014/main" val="3384587216"/>
                    </a:ext>
                  </a:extLst>
                </a:gridCol>
                <a:gridCol w="1155620">
                  <a:extLst>
                    <a:ext uri="{9D8B030D-6E8A-4147-A177-3AD203B41FA5}">
                      <a16:colId xmlns:a16="http://schemas.microsoft.com/office/drawing/2014/main" val="2339261151"/>
                    </a:ext>
                  </a:extLst>
                </a:gridCol>
              </a:tblGrid>
              <a:tr h="314433">
                <a:tc>
                  <a:txBody>
                    <a:bodyPr/>
                    <a:lstStyle/>
                    <a:p>
                      <a:r>
                        <a:rPr lang="fr-FR" sz="1800" dirty="0"/>
                        <a:t>Depuis 2021-2022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i="1" dirty="0"/>
                        <a:t># entrées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572258"/>
                  </a:ext>
                </a:extLst>
              </a:tr>
              <a:tr h="425066">
                <a:tc>
                  <a:txBody>
                    <a:bodyPr/>
                    <a:lstStyle/>
                    <a:p>
                      <a:r>
                        <a:rPr lang="fr-FR" sz="1600" dirty="0"/>
                        <a:t>Partenariats universitaires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826615"/>
                  </a:ext>
                </a:extLst>
              </a:tr>
              <a:tr h="425066">
                <a:tc>
                  <a:txBody>
                    <a:bodyPr/>
                    <a:lstStyle/>
                    <a:p>
                      <a:r>
                        <a:rPr lang="fr-FR" sz="1600" dirty="0"/>
                        <a:t>Dispositifs internationaux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195769"/>
                  </a:ext>
                </a:extLst>
              </a:tr>
              <a:tr h="524054">
                <a:tc>
                  <a:txBody>
                    <a:bodyPr/>
                    <a:lstStyle/>
                    <a:p>
                      <a:r>
                        <a:rPr lang="fr-FR" sz="1600" dirty="0"/>
                        <a:t>Studios de projet à l’étranger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353182"/>
                  </a:ext>
                </a:extLst>
              </a:tr>
              <a:tr h="425066">
                <a:tc>
                  <a:txBody>
                    <a:bodyPr/>
                    <a:lstStyle/>
                    <a:p>
                      <a:r>
                        <a:rPr lang="fr-FR" sz="1600" dirty="0"/>
                        <a:t>Stages professionnels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307745"/>
                  </a:ext>
                </a:extLst>
              </a:tr>
              <a:tr h="425066">
                <a:tc>
                  <a:txBody>
                    <a:bodyPr/>
                    <a:lstStyle/>
                    <a:p>
                      <a:r>
                        <a:rPr lang="fr-FR" sz="1600" dirty="0"/>
                        <a:t>Mobilités enseignants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299844"/>
                  </a:ext>
                </a:extLst>
              </a:tr>
              <a:tr h="425066">
                <a:tc>
                  <a:txBody>
                    <a:bodyPr/>
                    <a:lstStyle/>
                    <a:p>
                      <a:r>
                        <a:rPr lang="fr-FR" sz="1600" dirty="0"/>
                        <a:t>Projets de fin d’études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42653"/>
                  </a:ext>
                </a:extLst>
              </a:tr>
              <a:tr h="425066">
                <a:tc>
                  <a:txBody>
                    <a:bodyPr/>
                    <a:lstStyle/>
                    <a:p>
                      <a:r>
                        <a:rPr lang="fr-FR" sz="1600" dirty="0"/>
                        <a:t>Mémoires de master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319005"/>
                  </a:ext>
                </a:extLst>
              </a:tr>
              <a:tr h="425066">
                <a:tc>
                  <a:txBody>
                    <a:bodyPr/>
                    <a:lstStyle/>
                    <a:p>
                      <a:r>
                        <a:rPr lang="fr-FR" sz="1600" dirty="0"/>
                        <a:t>Publications scientifiques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358754"/>
                  </a:ext>
                </a:extLst>
              </a:tr>
              <a:tr h="425066">
                <a:tc>
                  <a:txBody>
                    <a:bodyPr/>
                    <a:lstStyle/>
                    <a:p>
                      <a:r>
                        <a:rPr lang="fr-FR" sz="1600" dirty="0"/>
                        <a:t>Thèses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795568"/>
                  </a:ext>
                </a:extLst>
              </a:tr>
              <a:tr h="425066">
                <a:tc>
                  <a:txBody>
                    <a:bodyPr/>
                    <a:lstStyle/>
                    <a:p>
                      <a:r>
                        <a:rPr lang="fr-FR" sz="1600" dirty="0"/>
                        <a:t>Projets de recherche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156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836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CB1A12-38DE-4255-B4B1-065ED0F14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4825" y="3846324"/>
            <a:ext cx="9168384" cy="1633728"/>
          </a:xfrm>
        </p:spPr>
        <p:txBody>
          <a:bodyPr>
            <a:normAutofit fontScale="90000"/>
          </a:bodyPr>
          <a:lstStyle/>
          <a:p>
            <a:r>
              <a:rPr lang="fr-FR" b="0" i="0" dirty="0"/>
              <a:t>Indicateurs</a:t>
            </a:r>
            <a:br>
              <a:rPr lang="fr-FR" i="0" dirty="0"/>
            </a:br>
            <a:br>
              <a:rPr lang="fr-FR" sz="4000" i="0" dirty="0"/>
            </a:br>
            <a:endParaRPr lang="fr-FR" b="1" i="0" dirty="0"/>
          </a:p>
        </p:txBody>
      </p:sp>
    </p:spTree>
    <p:extLst>
      <p:ext uri="{BB962C8B-B14F-4D97-AF65-F5344CB8AC3E}">
        <p14:creationId xmlns:p14="http://schemas.microsoft.com/office/powerpoint/2010/main" val="3808291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suivi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INDICATEURS D’ACTIVITES</a:t>
            </a:r>
          </a:p>
          <a:p>
            <a:pPr marL="0" indent="0">
              <a:buNone/>
            </a:pPr>
            <a:r>
              <a:rPr lang="fr-FR" sz="2000" dirty="0"/>
              <a:t>pour un état des lieux et un suivi des activités internationales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INDICATEURS DE PERFORMANCE (Qualitatifs et Quantitatifs)</a:t>
            </a:r>
          </a:p>
          <a:p>
            <a:pPr marL="0" indent="0">
              <a:buNone/>
            </a:pPr>
            <a:r>
              <a:rPr lang="fr-FR" sz="2000" dirty="0"/>
              <a:t>pour un suivi de l’évolution de la mise en œuvre de la stratégie internationale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457200" lvl="1" indent="0">
              <a:buNone/>
            </a:pPr>
            <a:endParaRPr lang="fr-FR" sz="1800" dirty="0"/>
          </a:p>
          <a:p>
            <a:pPr marL="457200" lvl="1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3854224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d’activités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D’ACTIVITES</a:t>
            </a:r>
          </a:p>
          <a:p>
            <a:pPr marL="0" indent="0">
              <a:buNone/>
            </a:pPr>
            <a:r>
              <a:rPr lang="fr-FR" sz="2000" dirty="0"/>
              <a:t>pour un état des lieux et un suivi des activités internationales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Etudiants et chercheurs (cursus intégral) : nombre, nationalité, origine pays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Mobilités : type, nombre, origine/destination, nationalité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Projets à l’étranger : nombre, lieux, partenaires, enseignants porteurs</a:t>
            </a:r>
          </a:p>
          <a:p>
            <a:pPr marL="457200" lvl="1" indent="0">
              <a:buNone/>
            </a:pPr>
            <a:r>
              <a:rPr lang="fr-FR" sz="2800" b="1" dirty="0"/>
              <a:t>+</a:t>
            </a:r>
            <a:endParaRPr lang="fr-FR" sz="1800" b="1" dirty="0"/>
          </a:p>
          <a:p>
            <a:pPr lvl="1"/>
            <a:r>
              <a:rPr lang="fr-FR" sz="1800" dirty="0"/>
              <a:t>Partenaires : pays, lieux, type, volumes</a:t>
            </a:r>
          </a:p>
          <a:p>
            <a:pPr marL="457200" lvl="1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295527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suivi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D’ACTIVITES</a:t>
            </a:r>
          </a:p>
          <a:p>
            <a:pPr marL="0" indent="0">
              <a:buNone/>
            </a:pPr>
            <a:r>
              <a:rPr lang="fr-FR" sz="2000" dirty="0"/>
              <a:t>pour un état des lieux et un suivi des activités internationales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Etudiants et chercheurs (cursus intégral) : nombre, nationalité, origine pays</a:t>
            </a:r>
          </a:p>
          <a:p>
            <a:pPr lvl="1"/>
            <a:endParaRPr lang="fr-FR" sz="1800" dirty="0"/>
          </a:p>
          <a:p>
            <a:pPr lvl="1"/>
            <a:r>
              <a:rPr lang="fr-FR" sz="1800" dirty="0"/>
              <a:t>L1 – 134 étudiants -  25 nationalités étrangères (Algérie, Allemagne, 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Mobilités : type, nombre, origine/destination, nationalité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Projets à l’étranger : nombre, lieux, partenaires, enseignants porteurs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Partenaires : pays, lieux, type, volumes</a:t>
            </a:r>
          </a:p>
          <a:p>
            <a:pPr marL="457200" lvl="1" indent="0">
              <a:buNone/>
            </a:pPr>
            <a:endParaRPr lang="fr-FR" sz="1800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DF556DCC-CBFA-4258-9072-764DBFEBC6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731444"/>
              </p:ext>
            </p:extLst>
          </p:nvPr>
        </p:nvGraphicFramePr>
        <p:xfrm>
          <a:off x="171213" y="248832"/>
          <a:ext cx="11849574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909">
                  <a:extLst>
                    <a:ext uri="{9D8B030D-6E8A-4147-A177-3AD203B41FA5}">
                      <a16:colId xmlns:a16="http://schemas.microsoft.com/office/drawing/2014/main" val="3652070081"/>
                    </a:ext>
                  </a:extLst>
                </a:gridCol>
                <a:gridCol w="1035698">
                  <a:extLst>
                    <a:ext uri="{9D8B030D-6E8A-4147-A177-3AD203B41FA5}">
                      <a16:colId xmlns:a16="http://schemas.microsoft.com/office/drawing/2014/main" val="1149123135"/>
                    </a:ext>
                  </a:extLst>
                </a:gridCol>
                <a:gridCol w="1427584">
                  <a:extLst>
                    <a:ext uri="{9D8B030D-6E8A-4147-A177-3AD203B41FA5}">
                      <a16:colId xmlns:a16="http://schemas.microsoft.com/office/drawing/2014/main" val="3832939116"/>
                    </a:ext>
                  </a:extLst>
                </a:gridCol>
                <a:gridCol w="3666930">
                  <a:extLst>
                    <a:ext uri="{9D8B030D-6E8A-4147-A177-3AD203B41FA5}">
                      <a16:colId xmlns:a16="http://schemas.microsoft.com/office/drawing/2014/main" val="2951439150"/>
                    </a:ext>
                  </a:extLst>
                </a:gridCol>
                <a:gridCol w="4161453">
                  <a:extLst>
                    <a:ext uri="{9D8B030D-6E8A-4147-A177-3AD203B41FA5}">
                      <a16:colId xmlns:a16="http://schemas.microsoft.com/office/drawing/2014/main" val="1242257816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l"/>
                      <a:r>
                        <a:rPr lang="fr-FR" sz="1800" dirty="0"/>
                        <a:t>NATIONALITES ETUDIANTS ET CHERCHEURS 2025-2026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285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Cycle/Année d’études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Nombre d’étudiants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Dont nationalité étrangère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Nationalité U.E.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Nationalité hors U.E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56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LICENCE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376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62</a:t>
                      </a:r>
                      <a:r>
                        <a:rPr lang="fr-FR" sz="1200" dirty="0"/>
                        <a:t>  -  16%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lain" startAt="23"/>
                      </a:pPr>
                      <a:r>
                        <a:rPr lang="fr-FR" sz="1200" b="0" dirty="0"/>
                        <a:t>-  6%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dirty="0"/>
                        <a:t>9 nationalités UE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lain" startAt="39"/>
                      </a:pPr>
                      <a:r>
                        <a:rPr lang="fr-FR" sz="1200" b="0" dirty="0"/>
                        <a:t>-  10%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fr-FR" sz="1000" b="0" dirty="0"/>
                        <a:t>22 nationalités hors UE 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466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Licence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134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25</a:t>
                      </a:r>
                      <a:r>
                        <a:rPr lang="fr-FR" sz="1050" dirty="0"/>
                        <a:t>  –  19%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9  –  7%</a:t>
                      </a:r>
                    </a:p>
                    <a:p>
                      <a:pPr algn="ctr"/>
                      <a:r>
                        <a:rPr lang="fr-FR" sz="800" b="0" dirty="0"/>
                        <a:t>7 nationalités UE : Allemagne, Belgique, Espagne, Italie 3, Lettonie, Portugal, Roumanie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16  -  12%</a:t>
                      </a:r>
                    </a:p>
                    <a:p>
                      <a:pPr algn="ctr"/>
                      <a:r>
                        <a:rPr lang="fr-FR" sz="800" b="0" dirty="0"/>
                        <a:t>9 nationalités hors UE : Algérie, Arménie, Colombie, Corée du Sud 3,</a:t>
                      </a:r>
                    </a:p>
                    <a:p>
                      <a:pPr algn="ctr"/>
                      <a:r>
                        <a:rPr lang="fr-FR" sz="800" b="0" dirty="0"/>
                        <a:t>Egypte, Japon, Madagascar 2, Maroc 3, Turquie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244654"/>
                  </a:ext>
                </a:extLst>
              </a:tr>
              <a:tr h="477245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Licence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111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21</a:t>
                      </a:r>
                      <a:r>
                        <a:rPr lang="fr-FR" sz="1050" dirty="0"/>
                        <a:t>  -  19%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6  -  5%</a:t>
                      </a:r>
                    </a:p>
                    <a:p>
                      <a:pPr algn="ctr"/>
                      <a:r>
                        <a:rPr lang="fr-FR" sz="800" b="0" dirty="0"/>
                        <a:t>4 nationalités UE : Allemagne, Belgique, Portugal, Roumanie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15  -  14%</a:t>
                      </a:r>
                    </a:p>
                    <a:p>
                      <a:pPr algn="ctr"/>
                      <a:r>
                        <a:rPr lang="fr-FR" sz="800" b="0" dirty="0"/>
                        <a:t>13 nationalités hors UE : Angola, Bangladesh, Canada 2, Chine 2, Gabon , Irak, Liban, Maroc, Philippines, Russie, Sri Lanka, Tunisie, Turquie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6206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Licence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16</a:t>
                      </a:r>
                      <a:r>
                        <a:rPr lang="fr-FR" sz="1050" dirty="0"/>
                        <a:t>  -  12%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8  -  6%</a:t>
                      </a:r>
                    </a:p>
                    <a:p>
                      <a:pPr algn="ctr"/>
                      <a:r>
                        <a:rPr lang="fr-FR" sz="800" b="0" dirty="0"/>
                        <a:t>6 nationalités UE : Allemagne, Belgique, Chypre, Lettonie, Luxembourg, Roumanie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8  -  6%</a:t>
                      </a:r>
                    </a:p>
                    <a:p>
                      <a:pPr algn="ctr"/>
                      <a:r>
                        <a:rPr lang="fr-FR" sz="800" b="0" dirty="0"/>
                        <a:t>8 nationalités hors UE : Brésil, Canada, Chine, Corée du sud, Iran, Liban, Philippines, Russie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9071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MASTER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358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/>
                        <a:t>71</a:t>
                      </a:r>
                      <a:r>
                        <a:rPr lang="fr-FR" sz="1200" dirty="0"/>
                        <a:t>  -  20%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/>
                        <a:t>17  -  5%</a:t>
                      </a:r>
                    </a:p>
                    <a:p>
                      <a:pPr algn="ctr"/>
                      <a:r>
                        <a:rPr lang="fr-FR" sz="1000" b="0" dirty="0"/>
                        <a:t>8 nationalités UE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/>
                        <a:t>54  -  15%</a:t>
                      </a:r>
                    </a:p>
                    <a:p>
                      <a:pPr algn="ctr"/>
                      <a:r>
                        <a:rPr lang="fr-FR" sz="1000" b="0" dirty="0"/>
                        <a:t>16 nationalités hors UE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61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Master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170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29</a:t>
                      </a:r>
                      <a:r>
                        <a:rPr lang="fr-FR" sz="1050" dirty="0"/>
                        <a:t>  -  17%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10  -  6%</a:t>
                      </a:r>
                    </a:p>
                    <a:p>
                      <a:pPr algn="ctr"/>
                      <a:r>
                        <a:rPr lang="fr-FR" sz="800" b="0" dirty="0"/>
                        <a:t>6 nationalités UE : Allemagne, Autriche, Italie 4, Luxembourg, Pologne, Roumanie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19  -  11%</a:t>
                      </a:r>
                    </a:p>
                    <a:p>
                      <a:pPr algn="ctr"/>
                      <a:r>
                        <a:rPr lang="fr-FR" sz="800" b="0" dirty="0"/>
                        <a:t>13 nationalités hors UE : Algérie 4, Brésil 2, Canada, Centre-Afrique, Chine 2, Colombie, Corée du sud 2, Egypte, Etats-Unis, Liban, Syrie, Tunisie, Vietnam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6323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Master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188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dirty="0"/>
                        <a:t>42</a:t>
                      </a:r>
                      <a:r>
                        <a:rPr lang="fr-FR" sz="1050" dirty="0"/>
                        <a:t>  -  22%</a:t>
                      </a:r>
                    </a:p>
                    <a:p>
                      <a:pPr algn="ctr"/>
                      <a:endParaRPr lang="fr-F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7  -  4%</a:t>
                      </a:r>
                    </a:p>
                    <a:p>
                      <a:pPr algn="ctr"/>
                      <a:r>
                        <a:rPr lang="fr-FR" sz="800" b="0" dirty="0"/>
                        <a:t>3 nationalités UE : Belgique, Espagne 2, Italie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35  -  19%</a:t>
                      </a:r>
                    </a:p>
                    <a:p>
                      <a:pPr algn="ctr"/>
                      <a:r>
                        <a:rPr lang="fr-FR" sz="800" b="0" dirty="0"/>
                        <a:t>11 nationalités hors UE : Algérie 5, Brésil 2, Canada, Chine 4, Corée du sud 10, Liban 2, Maroc 3, Syrie 2, Taiwan 1, Tunisie 4, Ukraine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3589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DOCTORAT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16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</a:t>
                      </a:r>
                      <a:r>
                        <a:rPr lang="fr-FR" sz="1200" dirty="0"/>
                        <a:t>  –  12%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/>
                        <a:t>1  -  12%</a:t>
                      </a:r>
                    </a:p>
                    <a:p>
                      <a:pPr algn="ctr"/>
                      <a:r>
                        <a:rPr lang="fr-FR" sz="1000" b="0" dirty="0"/>
                        <a:t>1 nationalité UE : Espagne</a:t>
                      </a:r>
                      <a:endParaRPr lang="fr-FR" sz="1200" b="0" dirty="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/>
                        <a:t>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28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Doctorat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9843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Doctorat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578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Doctorat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1  -  4%</a:t>
                      </a:r>
                    </a:p>
                    <a:p>
                      <a:pPr algn="ctr"/>
                      <a:r>
                        <a:rPr lang="fr-FR" sz="800" b="0" dirty="0"/>
                        <a:t>1 nationalité UE : Espagne</a:t>
                      </a:r>
                      <a:endParaRPr lang="fr-FR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99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HMONP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116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30</a:t>
                      </a:r>
                      <a:r>
                        <a:rPr lang="fr-FR" sz="1200" dirty="0"/>
                        <a:t>  -  26%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/>
                        <a:t>7  -  6%</a:t>
                      </a:r>
                    </a:p>
                    <a:p>
                      <a:pPr algn="ctr"/>
                      <a:r>
                        <a:rPr lang="fr-FR" sz="1000" b="0" dirty="0"/>
                        <a:t>5 nationalités UE : Belgique 2, Bulgarie, Irlande, Pologne 2, Roumanie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/>
                        <a:t>23  -  20%</a:t>
                      </a:r>
                    </a:p>
                    <a:p>
                      <a:pPr algn="ctr"/>
                      <a:r>
                        <a:rPr lang="fr-FR" sz="1000" b="0" dirty="0"/>
                        <a:t>13 nationalités hors UE : Bénin, Chine 2, Corée du sud 7, Côte d’Ivoire, Egypte 2, Guatemala, Liban 3, Serbie, Taiwan, Tunisie, Turquie, Venezuela, Vietnam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095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0929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suivi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chemeClr val="accent6">
                    <a:lumMod val="50000"/>
                  </a:schemeClr>
                </a:solidFill>
              </a:rPr>
              <a:t>INDICATEURS D’ACTIVITES</a:t>
            </a:r>
          </a:p>
          <a:p>
            <a:pPr marL="0" indent="0">
              <a:buNone/>
            </a:pPr>
            <a:r>
              <a:rPr lang="fr-FR" sz="2000" dirty="0">
                <a:solidFill>
                  <a:schemeClr val="accent6">
                    <a:lumMod val="50000"/>
                  </a:schemeClr>
                </a:solidFill>
              </a:rPr>
              <a:t>pour un état des lieux et un suivi des activités internationales</a:t>
            </a:r>
          </a:p>
          <a:p>
            <a:pPr marL="0" indent="0">
              <a:buNone/>
            </a:pPr>
            <a:endParaRPr lang="fr-FR" sz="2000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fr-FR" sz="1800" dirty="0">
                <a:solidFill>
                  <a:schemeClr val="accent6">
                    <a:lumMod val="50000"/>
                  </a:schemeClr>
                </a:solidFill>
              </a:rPr>
              <a:t>Etudiants et chercheurs (cursus intégral) : nombre, nationalité, origine pays</a:t>
            </a:r>
          </a:p>
          <a:p>
            <a:pPr lvl="1"/>
            <a:endParaRPr lang="fr-FR" sz="1800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fr-FR" sz="1800" dirty="0">
                <a:solidFill>
                  <a:schemeClr val="accent6">
                    <a:lumMod val="50000"/>
                  </a:schemeClr>
                </a:solidFill>
              </a:rPr>
              <a:t>L1 – 134 étudiants -  25 nationalités étrangères (Algérie, Allemagne, </a:t>
            </a:r>
          </a:p>
          <a:p>
            <a:pPr marL="457200" lvl="1" indent="0">
              <a:buNone/>
            </a:pPr>
            <a:endParaRPr lang="fr-FR" sz="1800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fr-FR" sz="1800" dirty="0">
                <a:solidFill>
                  <a:schemeClr val="accent6">
                    <a:lumMod val="50000"/>
                  </a:schemeClr>
                </a:solidFill>
              </a:rPr>
              <a:t>Mobilités : type, nombre, origine/destination, nationalité</a:t>
            </a:r>
          </a:p>
          <a:p>
            <a:pPr marL="457200" lvl="1" indent="0">
              <a:buNone/>
            </a:pPr>
            <a:endParaRPr lang="fr-FR" sz="1800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fr-FR" sz="1800" dirty="0">
                <a:solidFill>
                  <a:schemeClr val="accent6">
                    <a:lumMod val="50000"/>
                  </a:schemeClr>
                </a:solidFill>
              </a:rPr>
              <a:t>Projets à l’étranger : nombre, lieux, partenaires, enseignants porteurs</a:t>
            </a:r>
          </a:p>
          <a:p>
            <a:pPr marL="457200" lvl="1" indent="0">
              <a:buNone/>
            </a:pPr>
            <a:endParaRPr lang="fr-FR" sz="1800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fr-FR" sz="1800" dirty="0">
                <a:solidFill>
                  <a:schemeClr val="accent6">
                    <a:lumMod val="50000"/>
                  </a:schemeClr>
                </a:solidFill>
              </a:rPr>
              <a:t>Partenaires : pays, lieux, type, volumes</a:t>
            </a:r>
          </a:p>
          <a:p>
            <a:pPr marL="457200" lvl="1" indent="0">
              <a:buNone/>
            </a:pPr>
            <a:endParaRPr lang="fr-FR" sz="1800" dirty="0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8D95FA35-BC0F-4DA4-B3DA-4C139D083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163766"/>
              </p:ext>
            </p:extLst>
          </p:nvPr>
        </p:nvGraphicFramePr>
        <p:xfrm>
          <a:off x="261725" y="223004"/>
          <a:ext cx="11560161" cy="637795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76202">
                  <a:extLst>
                    <a:ext uri="{9D8B030D-6E8A-4147-A177-3AD203B41FA5}">
                      <a16:colId xmlns:a16="http://schemas.microsoft.com/office/drawing/2014/main" val="3956219117"/>
                    </a:ext>
                  </a:extLst>
                </a:gridCol>
                <a:gridCol w="1194318">
                  <a:extLst>
                    <a:ext uri="{9D8B030D-6E8A-4147-A177-3AD203B41FA5}">
                      <a16:colId xmlns:a16="http://schemas.microsoft.com/office/drawing/2014/main" val="3152634242"/>
                    </a:ext>
                  </a:extLst>
                </a:gridCol>
                <a:gridCol w="1026367">
                  <a:extLst>
                    <a:ext uri="{9D8B030D-6E8A-4147-A177-3AD203B41FA5}">
                      <a16:colId xmlns:a16="http://schemas.microsoft.com/office/drawing/2014/main" val="4211385620"/>
                    </a:ext>
                  </a:extLst>
                </a:gridCol>
                <a:gridCol w="531845">
                  <a:extLst>
                    <a:ext uri="{9D8B030D-6E8A-4147-A177-3AD203B41FA5}">
                      <a16:colId xmlns:a16="http://schemas.microsoft.com/office/drawing/2014/main" val="1353583003"/>
                    </a:ext>
                  </a:extLst>
                </a:gridCol>
                <a:gridCol w="1073021">
                  <a:extLst>
                    <a:ext uri="{9D8B030D-6E8A-4147-A177-3AD203B41FA5}">
                      <a16:colId xmlns:a16="http://schemas.microsoft.com/office/drawing/2014/main" val="4176522426"/>
                    </a:ext>
                  </a:extLst>
                </a:gridCol>
                <a:gridCol w="923257">
                  <a:extLst>
                    <a:ext uri="{9D8B030D-6E8A-4147-A177-3AD203B41FA5}">
                      <a16:colId xmlns:a16="http://schemas.microsoft.com/office/drawing/2014/main" val="2096087255"/>
                    </a:ext>
                  </a:extLst>
                </a:gridCol>
                <a:gridCol w="690872">
                  <a:extLst>
                    <a:ext uri="{9D8B030D-6E8A-4147-A177-3AD203B41FA5}">
                      <a16:colId xmlns:a16="http://schemas.microsoft.com/office/drawing/2014/main" val="2696771405"/>
                    </a:ext>
                  </a:extLst>
                </a:gridCol>
                <a:gridCol w="824436">
                  <a:extLst>
                    <a:ext uri="{9D8B030D-6E8A-4147-A177-3AD203B41FA5}">
                      <a16:colId xmlns:a16="http://schemas.microsoft.com/office/drawing/2014/main" val="3735678519"/>
                    </a:ext>
                  </a:extLst>
                </a:gridCol>
                <a:gridCol w="882237">
                  <a:extLst>
                    <a:ext uri="{9D8B030D-6E8A-4147-A177-3AD203B41FA5}">
                      <a16:colId xmlns:a16="http://schemas.microsoft.com/office/drawing/2014/main" val="177103020"/>
                    </a:ext>
                  </a:extLst>
                </a:gridCol>
                <a:gridCol w="661028">
                  <a:extLst>
                    <a:ext uri="{9D8B030D-6E8A-4147-A177-3AD203B41FA5}">
                      <a16:colId xmlns:a16="http://schemas.microsoft.com/office/drawing/2014/main" val="3517414639"/>
                    </a:ext>
                  </a:extLst>
                </a:gridCol>
                <a:gridCol w="772629">
                  <a:extLst>
                    <a:ext uri="{9D8B030D-6E8A-4147-A177-3AD203B41FA5}">
                      <a16:colId xmlns:a16="http://schemas.microsoft.com/office/drawing/2014/main" val="4027554712"/>
                    </a:ext>
                  </a:extLst>
                </a:gridCol>
                <a:gridCol w="703949">
                  <a:extLst>
                    <a:ext uri="{9D8B030D-6E8A-4147-A177-3AD203B41FA5}">
                      <a16:colId xmlns:a16="http://schemas.microsoft.com/office/drawing/2014/main" val="2104652177"/>
                    </a:ext>
                  </a:extLst>
                </a:gridCol>
              </a:tblGrid>
              <a:tr h="349151">
                <a:tc gridSpan="12">
                  <a:txBody>
                    <a:bodyPr/>
                    <a:lstStyle/>
                    <a:p>
                      <a:r>
                        <a:rPr lang="fr-FR" dirty="0"/>
                        <a:t>MOBILITES 2025-2026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331913"/>
                  </a:ext>
                </a:extLst>
              </a:tr>
              <a:tr h="349151"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Type de mobilité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Nombre d’étudiants / enseignants / personnels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Partenaires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Pays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Zone Erasmus+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Hors zone Erasmus+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Hors zone Erasmus+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134202"/>
                  </a:ext>
                </a:extLst>
              </a:tr>
              <a:tr h="589534">
                <a:tc v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UE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Hors UE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Europe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Amérique du Nord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Amérique du sud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Afrique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P. et </a:t>
                      </a:r>
                      <a:r>
                        <a:rPr lang="fr-FR" sz="1200" b="0" dirty="0" err="1">
                          <a:solidFill>
                            <a:schemeClr val="bg1"/>
                          </a:solidFill>
                        </a:rPr>
                        <a:t>M.-Orient</a:t>
                      </a:r>
                      <a:endParaRPr lang="fr-FR" sz="12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Asie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780373"/>
                  </a:ext>
                </a:extLst>
              </a:tr>
              <a:tr h="602643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MOBILITE D’ETUDES LONGUES (ENTRANTES)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93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44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24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Allemagne, Autriche, Belgique, Danemark, Espagne, Grèce, Italie, Lituanie, Portugal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Islande, Turquie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Suisse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Canada, Mexique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Argentine, Brésil, Chili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Maroc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Israël, Liban, Palestine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Chine, Inde, Japon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521882"/>
                  </a:ext>
                </a:extLst>
              </a:tr>
              <a:tr h="349151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Année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12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r>
                        <a:rPr lang="fr-FR" sz="1200" dirty="0"/>
                        <a:t>Allemagne, Autriche, Belgique, Grèce, Italie, Portugal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fr-FR" sz="1200" dirty="0"/>
                        <a:t>Brésil, Chili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fr-FR" sz="1200" dirty="0"/>
                        <a:t>Chine, Japon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760335"/>
                  </a:ext>
                </a:extLst>
              </a:tr>
              <a:tr h="349151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Semestre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11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22074"/>
                  </a:ext>
                </a:extLst>
              </a:tr>
              <a:tr h="350913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Semestre 2*</a:t>
                      </a:r>
                    </a:p>
                    <a:p>
                      <a:pPr algn="ctr"/>
                      <a:r>
                        <a:rPr lang="fr-FR" sz="900" i="1" dirty="0"/>
                        <a:t>*dont 5 DD Naples Italie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13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015679"/>
                  </a:ext>
                </a:extLst>
              </a:tr>
              <a:tr h="602643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MOBILITE D’ETUDES LONGUES (SORTANTES)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82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37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16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Allemagne, Autriche, Belgique, Espagne, Grèce, Italie, Portugal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Turquie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fr-FR" sz="1100" b="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Canada, Mexique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Brésil, Chili, Colombie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Maroc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fr-FR" sz="1100" b="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100" b="0" dirty="0"/>
                        <a:t>Chine, Japon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8070672"/>
                  </a:ext>
                </a:extLst>
              </a:tr>
              <a:tr h="350913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Année*</a:t>
                      </a:r>
                    </a:p>
                    <a:p>
                      <a:pPr algn="ctr"/>
                      <a:r>
                        <a:rPr lang="fr-FR" sz="900" i="1" dirty="0"/>
                        <a:t>*dont 2 DD Naples Italie</a:t>
                      </a:r>
                      <a:endParaRPr lang="fr-FR" sz="10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23</a:t>
                      </a:r>
                    </a:p>
                    <a:p>
                      <a:pPr algn="ctr"/>
                      <a:r>
                        <a:rPr lang="fr-FR" sz="900" dirty="0"/>
                        <a:t>21 L3 + 2 M1 DD*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9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4494981"/>
                  </a:ext>
                </a:extLst>
              </a:tr>
              <a:tr h="350913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Semestre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19</a:t>
                      </a:r>
                    </a:p>
                    <a:p>
                      <a:pPr algn="ctr"/>
                      <a:r>
                        <a:rPr lang="fr-FR" sz="900" dirty="0"/>
                        <a:t>17 L3 + 2 M1</a:t>
                      </a:r>
                      <a:endParaRPr lang="fr-FR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10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2830044"/>
                  </a:ext>
                </a:extLst>
              </a:tr>
              <a:tr h="350913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Semestre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40</a:t>
                      </a:r>
                    </a:p>
                    <a:p>
                      <a:pPr algn="ctr"/>
                      <a:r>
                        <a:rPr lang="fr-FR" sz="900" dirty="0"/>
                        <a:t>9 L3 + 32 M1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11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0086756"/>
                  </a:ext>
                </a:extLst>
              </a:tr>
              <a:tr h="4210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/>
                        <a:t>MOBILITE D’ETUDES COURTES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/>
                        <a:t>(ENTRANTES)</a:t>
                      </a:r>
                      <a:endParaRPr lang="fr-FR" sz="12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30</a:t>
                      </a:r>
                      <a:r>
                        <a:rPr lang="fr-FR" sz="1200" dirty="0"/>
                        <a:t> M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5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5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Autriche, Croatie,</a:t>
                      </a:r>
                    </a:p>
                    <a:p>
                      <a:pPr algn="ctr"/>
                      <a:r>
                        <a:rPr lang="fr-FR" sz="1100" dirty="0"/>
                        <a:t>Lituanie,</a:t>
                      </a:r>
                    </a:p>
                    <a:p>
                      <a:pPr algn="ctr"/>
                      <a:r>
                        <a:rPr lang="fr-FR" sz="1100" dirty="0"/>
                        <a:t>Roumanie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Islande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153818"/>
                  </a:ext>
                </a:extLst>
              </a:tr>
              <a:tr h="4210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/>
                        <a:t>MOBILITE D’ETUDES COURTES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/>
                        <a:t>(SORTANTES)</a:t>
                      </a:r>
                      <a:endParaRPr lang="fr-FR" sz="12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26</a:t>
                      </a:r>
                      <a:r>
                        <a:rPr lang="fr-FR" sz="1200" dirty="0"/>
                        <a:t> M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3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3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Croatie,</a:t>
                      </a:r>
                    </a:p>
                    <a:p>
                      <a:pPr algn="ctr"/>
                      <a:r>
                        <a:rPr lang="fr-FR" sz="1100" dirty="0"/>
                        <a:t>Lituanie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Islande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Togo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96700"/>
                  </a:ext>
                </a:extLst>
              </a:tr>
              <a:tr h="4210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/>
                        <a:t>MOBILITE DE STAGE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4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4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3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Suisse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Chine, Japon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840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353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8D95FA35-BC0F-4DA4-B3DA-4C139D083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491275"/>
              </p:ext>
            </p:extLst>
          </p:nvPr>
        </p:nvGraphicFramePr>
        <p:xfrm>
          <a:off x="261725" y="1697231"/>
          <a:ext cx="11560161" cy="366740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76202">
                  <a:extLst>
                    <a:ext uri="{9D8B030D-6E8A-4147-A177-3AD203B41FA5}">
                      <a16:colId xmlns:a16="http://schemas.microsoft.com/office/drawing/2014/main" val="3956219117"/>
                    </a:ext>
                  </a:extLst>
                </a:gridCol>
                <a:gridCol w="1194318">
                  <a:extLst>
                    <a:ext uri="{9D8B030D-6E8A-4147-A177-3AD203B41FA5}">
                      <a16:colId xmlns:a16="http://schemas.microsoft.com/office/drawing/2014/main" val="3152634242"/>
                    </a:ext>
                  </a:extLst>
                </a:gridCol>
                <a:gridCol w="1026367">
                  <a:extLst>
                    <a:ext uri="{9D8B030D-6E8A-4147-A177-3AD203B41FA5}">
                      <a16:colId xmlns:a16="http://schemas.microsoft.com/office/drawing/2014/main" val="4211385620"/>
                    </a:ext>
                  </a:extLst>
                </a:gridCol>
                <a:gridCol w="531845">
                  <a:extLst>
                    <a:ext uri="{9D8B030D-6E8A-4147-A177-3AD203B41FA5}">
                      <a16:colId xmlns:a16="http://schemas.microsoft.com/office/drawing/2014/main" val="1353583003"/>
                    </a:ext>
                  </a:extLst>
                </a:gridCol>
                <a:gridCol w="1073021">
                  <a:extLst>
                    <a:ext uri="{9D8B030D-6E8A-4147-A177-3AD203B41FA5}">
                      <a16:colId xmlns:a16="http://schemas.microsoft.com/office/drawing/2014/main" val="4176522426"/>
                    </a:ext>
                  </a:extLst>
                </a:gridCol>
                <a:gridCol w="923257">
                  <a:extLst>
                    <a:ext uri="{9D8B030D-6E8A-4147-A177-3AD203B41FA5}">
                      <a16:colId xmlns:a16="http://schemas.microsoft.com/office/drawing/2014/main" val="2096087255"/>
                    </a:ext>
                  </a:extLst>
                </a:gridCol>
                <a:gridCol w="690872">
                  <a:extLst>
                    <a:ext uri="{9D8B030D-6E8A-4147-A177-3AD203B41FA5}">
                      <a16:colId xmlns:a16="http://schemas.microsoft.com/office/drawing/2014/main" val="2696771405"/>
                    </a:ext>
                  </a:extLst>
                </a:gridCol>
                <a:gridCol w="824436">
                  <a:extLst>
                    <a:ext uri="{9D8B030D-6E8A-4147-A177-3AD203B41FA5}">
                      <a16:colId xmlns:a16="http://schemas.microsoft.com/office/drawing/2014/main" val="3735678519"/>
                    </a:ext>
                  </a:extLst>
                </a:gridCol>
                <a:gridCol w="882237">
                  <a:extLst>
                    <a:ext uri="{9D8B030D-6E8A-4147-A177-3AD203B41FA5}">
                      <a16:colId xmlns:a16="http://schemas.microsoft.com/office/drawing/2014/main" val="177103020"/>
                    </a:ext>
                  </a:extLst>
                </a:gridCol>
                <a:gridCol w="661028">
                  <a:extLst>
                    <a:ext uri="{9D8B030D-6E8A-4147-A177-3AD203B41FA5}">
                      <a16:colId xmlns:a16="http://schemas.microsoft.com/office/drawing/2014/main" val="3517414639"/>
                    </a:ext>
                  </a:extLst>
                </a:gridCol>
                <a:gridCol w="772629">
                  <a:extLst>
                    <a:ext uri="{9D8B030D-6E8A-4147-A177-3AD203B41FA5}">
                      <a16:colId xmlns:a16="http://schemas.microsoft.com/office/drawing/2014/main" val="4027554712"/>
                    </a:ext>
                  </a:extLst>
                </a:gridCol>
                <a:gridCol w="703949">
                  <a:extLst>
                    <a:ext uri="{9D8B030D-6E8A-4147-A177-3AD203B41FA5}">
                      <a16:colId xmlns:a16="http://schemas.microsoft.com/office/drawing/2014/main" val="2104652177"/>
                    </a:ext>
                  </a:extLst>
                </a:gridCol>
              </a:tblGrid>
              <a:tr h="349151">
                <a:tc gridSpan="12">
                  <a:txBody>
                    <a:bodyPr/>
                    <a:lstStyle/>
                    <a:p>
                      <a:r>
                        <a:rPr lang="fr-FR" dirty="0"/>
                        <a:t>MOBILITES 2025-2026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331913"/>
                  </a:ext>
                </a:extLst>
              </a:tr>
              <a:tr h="349151"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Type de mobilité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Nombre d’étudiants / enseignants / personnels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Partenaires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Pays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Zone Erasmus+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Hors zone Erasmus+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Hors zone Erasmus+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134202"/>
                  </a:ext>
                </a:extLst>
              </a:tr>
              <a:tr h="589534">
                <a:tc v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UE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Hors UE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Europe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Amérique du Nord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Amérique du sud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Afrique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P. et </a:t>
                      </a:r>
                      <a:r>
                        <a:rPr lang="fr-FR" sz="1200" b="0" dirty="0" err="1">
                          <a:solidFill>
                            <a:schemeClr val="bg1"/>
                          </a:solidFill>
                        </a:rPr>
                        <a:t>M.-Orient</a:t>
                      </a:r>
                      <a:endParaRPr lang="fr-FR" sz="12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Asie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780373"/>
                  </a:ext>
                </a:extLst>
              </a:tr>
              <a:tr h="589534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MOBILITES D’ENSEIGNEMENT</a:t>
                      </a:r>
                    </a:p>
                    <a:p>
                      <a:pPr algn="ctr"/>
                      <a:r>
                        <a:rPr lang="fr-FR" sz="1200" b="1" dirty="0"/>
                        <a:t>(ENTRANTES)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Turquie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49323"/>
                  </a:ext>
                </a:extLst>
              </a:tr>
              <a:tr h="589534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MOBILITES D’ENSEIGNEMENT</a:t>
                      </a:r>
                    </a:p>
                    <a:p>
                      <a:pPr algn="ctr"/>
                      <a:r>
                        <a:rPr lang="fr-FR" sz="1200" b="1" dirty="0"/>
                        <a:t>(SORTANTES)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6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6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5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Croatie, Espagne, Grèce, Italie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Islande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388453"/>
                  </a:ext>
                </a:extLst>
              </a:tr>
              <a:tr h="589534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MOBILITES PERSONNELS ADMIN.</a:t>
                      </a:r>
                    </a:p>
                    <a:p>
                      <a:pPr algn="ctr"/>
                      <a:r>
                        <a:rPr lang="fr-FR" sz="1200" b="1" dirty="0"/>
                        <a:t>(ENTRANTES)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Grèce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369021"/>
                  </a:ext>
                </a:extLst>
              </a:tr>
              <a:tr h="589534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MOBILITES PERSONNELS ADMIN.</a:t>
                      </a:r>
                    </a:p>
                    <a:p>
                      <a:pPr algn="ctr"/>
                      <a:r>
                        <a:rPr lang="fr-FR" sz="1200" b="1" dirty="0"/>
                        <a:t>(SORTANTES)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2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/>
                        <a:t>1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Belgique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790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1179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suivi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D’ACTIVITES</a:t>
            </a:r>
          </a:p>
          <a:p>
            <a:pPr marL="0" indent="0">
              <a:buNone/>
            </a:pPr>
            <a:r>
              <a:rPr lang="fr-FR" sz="2000" dirty="0"/>
              <a:t>pour un état des lieux et un suivi des activités internationales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Etudiants et chercheurs (cursus intégral) : nombre, nationalité, origine pays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Mobilités : type, nombre, origine/destination, nationalité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Projets à l’étranger : nombre, lieux, partenaires, enseignants porteurs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b="1" dirty="0"/>
              <a:t>Partenaires : pays, lieux, type, volumes</a:t>
            </a:r>
          </a:p>
          <a:p>
            <a:pPr marL="457200" lvl="1" indent="0">
              <a:buNone/>
            </a:pPr>
            <a:endParaRPr lang="fr-FR" sz="1800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AEC5C44B-361E-4635-80B5-D7AE00F2C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116803"/>
              </p:ext>
            </p:extLst>
          </p:nvPr>
        </p:nvGraphicFramePr>
        <p:xfrm>
          <a:off x="137882" y="2045"/>
          <a:ext cx="11889271" cy="687130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56436">
                  <a:extLst>
                    <a:ext uri="{9D8B030D-6E8A-4147-A177-3AD203B41FA5}">
                      <a16:colId xmlns:a16="http://schemas.microsoft.com/office/drawing/2014/main" val="1927535811"/>
                    </a:ext>
                  </a:extLst>
                </a:gridCol>
                <a:gridCol w="1586204">
                  <a:extLst>
                    <a:ext uri="{9D8B030D-6E8A-4147-A177-3AD203B41FA5}">
                      <a16:colId xmlns:a16="http://schemas.microsoft.com/office/drawing/2014/main" val="3700246652"/>
                    </a:ext>
                  </a:extLst>
                </a:gridCol>
                <a:gridCol w="2258009">
                  <a:extLst>
                    <a:ext uri="{9D8B030D-6E8A-4147-A177-3AD203B41FA5}">
                      <a16:colId xmlns:a16="http://schemas.microsoft.com/office/drawing/2014/main" val="4190939457"/>
                    </a:ext>
                  </a:extLst>
                </a:gridCol>
                <a:gridCol w="1147665">
                  <a:extLst>
                    <a:ext uri="{9D8B030D-6E8A-4147-A177-3AD203B41FA5}">
                      <a16:colId xmlns:a16="http://schemas.microsoft.com/office/drawing/2014/main" val="2321051879"/>
                    </a:ext>
                  </a:extLst>
                </a:gridCol>
                <a:gridCol w="1007706">
                  <a:extLst>
                    <a:ext uri="{9D8B030D-6E8A-4147-A177-3AD203B41FA5}">
                      <a16:colId xmlns:a16="http://schemas.microsoft.com/office/drawing/2014/main" val="3186159237"/>
                    </a:ext>
                  </a:extLst>
                </a:gridCol>
                <a:gridCol w="802433">
                  <a:extLst>
                    <a:ext uri="{9D8B030D-6E8A-4147-A177-3AD203B41FA5}">
                      <a16:colId xmlns:a16="http://schemas.microsoft.com/office/drawing/2014/main" val="846177336"/>
                    </a:ext>
                  </a:extLst>
                </a:gridCol>
                <a:gridCol w="1707502">
                  <a:extLst>
                    <a:ext uri="{9D8B030D-6E8A-4147-A177-3AD203B41FA5}">
                      <a16:colId xmlns:a16="http://schemas.microsoft.com/office/drawing/2014/main" val="1596861193"/>
                    </a:ext>
                  </a:extLst>
                </a:gridCol>
                <a:gridCol w="1002286">
                  <a:extLst>
                    <a:ext uri="{9D8B030D-6E8A-4147-A177-3AD203B41FA5}">
                      <a16:colId xmlns:a16="http://schemas.microsoft.com/office/drawing/2014/main" val="3752422503"/>
                    </a:ext>
                  </a:extLst>
                </a:gridCol>
                <a:gridCol w="220024">
                  <a:extLst>
                    <a:ext uri="{9D8B030D-6E8A-4147-A177-3AD203B41FA5}">
                      <a16:colId xmlns:a16="http://schemas.microsoft.com/office/drawing/2014/main" val="2212377218"/>
                    </a:ext>
                  </a:extLst>
                </a:gridCol>
                <a:gridCol w="1101006">
                  <a:extLst>
                    <a:ext uri="{9D8B030D-6E8A-4147-A177-3AD203B41FA5}">
                      <a16:colId xmlns:a16="http://schemas.microsoft.com/office/drawing/2014/main" val="1638042011"/>
                    </a:ext>
                  </a:extLst>
                </a:gridCol>
              </a:tblGrid>
              <a:tr h="346976">
                <a:tc gridSpan="8">
                  <a:txBody>
                    <a:bodyPr/>
                    <a:lstStyle/>
                    <a:p>
                      <a:r>
                        <a:rPr lang="fr-FR" dirty="0"/>
                        <a:t>PARTENAIRES / PROJETS 2025-2026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1 / 4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603674"/>
                  </a:ext>
                </a:extLst>
              </a:tr>
              <a:tr h="280205"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Zone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Pays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Partenaire</a:t>
                      </a: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* Nouveau partenaire 2025-2026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Type d’actions et volume – 2025-2026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622927"/>
                  </a:ext>
                </a:extLst>
              </a:tr>
              <a:tr h="738941"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étudiante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enseignante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personnel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Projets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Recherche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Autre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Diplôme conjoint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639535"/>
                  </a:ext>
                </a:extLst>
              </a:tr>
              <a:tr h="264560">
                <a:tc rowSpan="1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Europe de l’ouest</a:t>
                      </a:r>
                    </a:p>
                  </a:txBody>
                  <a:tcPr anchor="ctr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ALLEMAGNE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Aix-la-Chapelle RWTH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4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0712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Berlin UDK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7224083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Hambourg HCUH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 – 1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008960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Hanovre GWLUH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46312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Karlsruhe KIT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673165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Stuttgart 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089893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BELGIQUE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Bruxelles ULB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½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537177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Liège 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440009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Louvain UCL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½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388810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LUXEMBOURG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Luxembourg UL*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BIP P. David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778449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SUISSE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Lausanne EPFL*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237095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1" dirty="0" err="1"/>
                        <a:t>Winterthour</a:t>
                      </a:r>
                      <a:r>
                        <a:rPr lang="fr-FR" sz="1200" b="1" dirty="0"/>
                        <a:t> Zürich ZHAW*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EELISA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873983"/>
                  </a:ext>
                </a:extLst>
              </a:tr>
              <a:tr h="221640">
                <a:tc rowSpan="3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Europe du nord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DANEMARK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Copenhague DKA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41794"/>
                  </a:ext>
                </a:extLst>
              </a:tr>
              <a:tr h="234702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ISLANDE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Reykjavik LHI*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BIP P. David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138224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LITUANIE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Kaunas VUKF*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BIP D. </a:t>
                      </a:r>
                      <a:r>
                        <a:rPr lang="fr-FR" sz="1200" dirty="0" err="1"/>
                        <a:t>Kanellopoulou</a:t>
                      </a:r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805746"/>
                  </a:ext>
                </a:extLst>
              </a:tr>
              <a:tr h="0">
                <a:tc rowSpan="5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Europe centrale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AUTRICHE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Vienne AKBILD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7844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Vienne 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BIP J. </a:t>
                      </a:r>
                      <a:r>
                        <a:rPr lang="fr-FR" sz="1200" dirty="0" err="1"/>
                        <a:t>Vajda</a:t>
                      </a:r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9148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BOSNIE-HERZEGOVINE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Sarajevo US*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19109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CROATIE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Zagreb UZ*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BIP D. </a:t>
                      </a:r>
                      <a:r>
                        <a:rPr lang="fr-FR" sz="1200" dirty="0" err="1"/>
                        <a:t>Kanellopoulou</a:t>
                      </a:r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7617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HONGRIE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Budapest BME*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EELISA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55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898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1A2AD94-ED72-483B-973B-59C8FE188294}"/>
              </a:ext>
            </a:extLst>
          </p:cNvPr>
          <p:cNvCxnSpPr/>
          <p:nvPr/>
        </p:nvCxnSpPr>
        <p:spPr>
          <a:xfrm>
            <a:off x="2348033" y="3557803"/>
            <a:ext cx="0" cy="321353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4" name="Cercle : creux 73">
            <a:extLst>
              <a:ext uri="{FF2B5EF4-FFF2-40B4-BE49-F238E27FC236}">
                <a16:creationId xmlns:a16="http://schemas.microsoft.com/office/drawing/2014/main" id="{99CDE7C4-50C0-403D-AB92-935F70DB9520}"/>
              </a:ext>
            </a:extLst>
          </p:cNvPr>
          <p:cNvSpPr/>
          <p:nvPr/>
        </p:nvSpPr>
        <p:spPr>
          <a:xfrm>
            <a:off x="2239717" y="5363895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9" name="Organigramme : Connecteur 68">
            <a:extLst>
              <a:ext uri="{FF2B5EF4-FFF2-40B4-BE49-F238E27FC236}">
                <a16:creationId xmlns:a16="http://schemas.microsoft.com/office/drawing/2014/main" id="{C485E0CD-FD21-4FAE-9BB6-5B72ED312E32}"/>
              </a:ext>
            </a:extLst>
          </p:cNvPr>
          <p:cNvSpPr/>
          <p:nvPr/>
        </p:nvSpPr>
        <p:spPr>
          <a:xfrm>
            <a:off x="2234315" y="5491418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9307EE1-B0B0-46F4-8051-E4B6EFC8D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sz="3600" dirty="0"/>
              <a:t>Stratégie internationale 2025-2030</a:t>
            </a:r>
            <a:br>
              <a:rPr lang="fr-FR" sz="3600" dirty="0"/>
            </a:br>
            <a:r>
              <a:rPr lang="fr-FR" sz="3600" i="1" dirty="0"/>
              <a:t>Expérimenter le monde</a:t>
            </a:r>
          </a:p>
        </p:txBody>
      </p:sp>
      <p:sp>
        <p:nvSpPr>
          <p:cNvPr id="5" name="Sous-titre 6">
            <a:extLst>
              <a:ext uri="{FF2B5EF4-FFF2-40B4-BE49-F238E27FC236}">
                <a16:creationId xmlns:a16="http://schemas.microsoft.com/office/drawing/2014/main" id="{4E59D11B-6DD7-426F-9B3F-70047259E917}"/>
              </a:ext>
            </a:extLst>
          </p:cNvPr>
          <p:cNvSpPr txBox="1">
            <a:spLocks/>
          </p:cNvSpPr>
          <p:nvPr/>
        </p:nvSpPr>
        <p:spPr>
          <a:xfrm>
            <a:off x="24507" y="3387015"/>
            <a:ext cx="1828849" cy="343366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r-FR" sz="1200" b="1" dirty="0"/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solidaire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experte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coopérante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en réseau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partenariale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multilingue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fr-FR" sz="3700" dirty="0">
                <a:solidFill>
                  <a:srgbClr val="FF0000"/>
                </a:solidFill>
              </a:rPr>
              <a:t>mobilité administrative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>
                <a:solidFill>
                  <a:srgbClr val="FF0000"/>
                </a:solidFill>
              </a:rPr>
              <a:t>mobilité enseignante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>
                <a:solidFill>
                  <a:srgbClr val="FF0000"/>
                </a:solidFill>
              </a:rPr>
              <a:t>mobilité de recherche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>
                <a:solidFill>
                  <a:srgbClr val="FF0000"/>
                </a:solidFill>
              </a:rPr>
              <a:t>mobilité étudiante</a:t>
            </a:r>
          </a:p>
          <a:p>
            <a:pPr algn="r">
              <a:spcBef>
                <a:spcPts val="600"/>
              </a:spcBef>
            </a:pPr>
            <a:r>
              <a:rPr lang="fr-FR" sz="6200" b="1" dirty="0">
                <a:solidFill>
                  <a:srgbClr val="FF0000"/>
                </a:solidFill>
              </a:rPr>
              <a:t>mobile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accueillante</a:t>
            </a:r>
          </a:p>
          <a:p>
            <a:pPr algn="r"/>
            <a:r>
              <a:rPr lang="fr-FR" sz="6200" b="1" dirty="0">
                <a:solidFill>
                  <a:srgbClr val="FF0000"/>
                </a:solidFill>
              </a:rPr>
              <a:t>attractive</a:t>
            </a:r>
          </a:p>
        </p:txBody>
      </p:sp>
      <p:sp>
        <p:nvSpPr>
          <p:cNvPr id="6" name="Sous-titre 6">
            <a:extLst>
              <a:ext uri="{FF2B5EF4-FFF2-40B4-BE49-F238E27FC236}">
                <a16:creationId xmlns:a16="http://schemas.microsoft.com/office/drawing/2014/main" id="{04707BCA-1C6D-4E3B-8D4F-4670D4533AD0}"/>
              </a:ext>
            </a:extLst>
          </p:cNvPr>
          <p:cNvSpPr txBox="1">
            <a:spLocks/>
          </p:cNvSpPr>
          <p:nvPr/>
        </p:nvSpPr>
        <p:spPr>
          <a:xfrm>
            <a:off x="99156" y="2665171"/>
            <a:ext cx="1741330" cy="83664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fr-FR" sz="2400" b="1" dirty="0">
                <a:solidFill>
                  <a:schemeClr val="bg1"/>
                </a:solidFill>
                <a:latin typeface="Verdana"/>
              </a:rPr>
              <a:t>UNE</a:t>
            </a:r>
          </a:p>
          <a:p>
            <a:pPr algn="r">
              <a:spcBef>
                <a:spcPts val="0"/>
              </a:spcBef>
            </a:pPr>
            <a:r>
              <a:rPr lang="fr-FR" sz="2400" b="1" dirty="0">
                <a:solidFill>
                  <a:schemeClr val="bg1"/>
                </a:solidFill>
                <a:latin typeface="Verdana"/>
              </a:rPr>
              <a:t>ECOLE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C555C10D-EAE8-4B3E-B55B-EB0147851BCB}"/>
              </a:ext>
            </a:extLst>
          </p:cNvPr>
          <p:cNvSpPr txBox="1">
            <a:spLocks/>
          </p:cNvSpPr>
          <p:nvPr/>
        </p:nvSpPr>
        <p:spPr>
          <a:xfrm>
            <a:off x="71958" y="1754154"/>
            <a:ext cx="2750804" cy="8136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fr-FR" sz="2400" b="1" dirty="0">
                <a:solidFill>
                  <a:srgbClr val="FFC000"/>
                </a:solidFill>
                <a:latin typeface="Verdana"/>
              </a:rPr>
              <a:t>   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DES ZONES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400" b="1" dirty="0">
                <a:solidFill>
                  <a:schemeClr val="bg1"/>
                </a:solidFill>
                <a:latin typeface="Verdana"/>
              </a:rPr>
              <a:t>PRIORITAIRES</a:t>
            </a:r>
          </a:p>
        </p:txBody>
      </p:sp>
      <p:sp>
        <p:nvSpPr>
          <p:cNvPr id="8" name="Sous-titre 6">
            <a:extLst>
              <a:ext uri="{FF2B5EF4-FFF2-40B4-BE49-F238E27FC236}">
                <a16:creationId xmlns:a16="http://schemas.microsoft.com/office/drawing/2014/main" id="{84BF5239-D402-45F4-B582-99AAE3E80E26}"/>
              </a:ext>
            </a:extLst>
          </p:cNvPr>
          <p:cNvSpPr txBox="1">
            <a:spLocks/>
          </p:cNvSpPr>
          <p:nvPr/>
        </p:nvSpPr>
        <p:spPr>
          <a:xfrm rot="18620886">
            <a:off x="1868386" y="1811472"/>
            <a:ext cx="3540419" cy="11448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200" b="1" dirty="0">
                <a:solidFill>
                  <a:srgbClr val="FFC000"/>
                </a:solidFill>
                <a:latin typeface="Verdana"/>
              </a:rPr>
              <a:t>1 Z Europe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b="1" dirty="0">
                <a:solidFill>
                  <a:srgbClr val="FFC000"/>
                </a:solidFill>
                <a:latin typeface="Verdana"/>
              </a:rPr>
              <a:t> </a:t>
            </a:r>
            <a:r>
              <a:rPr lang="fr-FR" sz="1200" dirty="0">
                <a:solidFill>
                  <a:srgbClr val="FFC000"/>
                </a:solidFill>
                <a:latin typeface="Verdana"/>
              </a:rPr>
              <a:t>  dont Suisse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dont E du nord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  dont E centrale et orientale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     dont Balkans et voisins </a:t>
            </a:r>
          </a:p>
          <a:p>
            <a:pPr algn="l">
              <a:lnSpc>
                <a:spcPct val="100000"/>
              </a:lnSpc>
            </a:pPr>
            <a:endParaRPr lang="fr-FR" dirty="0">
              <a:solidFill>
                <a:srgbClr val="FFC000"/>
              </a:solidFill>
              <a:latin typeface="Verdana"/>
            </a:endParaRPr>
          </a:p>
        </p:txBody>
      </p:sp>
      <p:sp>
        <p:nvSpPr>
          <p:cNvPr id="9" name="Sous-titre 6">
            <a:extLst>
              <a:ext uri="{FF2B5EF4-FFF2-40B4-BE49-F238E27FC236}">
                <a16:creationId xmlns:a16="http://schemas.microsoft.com/office/drawing/2014/main" id="{4A5DA83C-3C0F-40D3-AE8A-FCDCF2A96C42}"/>
              </a:ext>
            </a:extLst>
          </p:cNvPr>
          <p:cNvSpPr txBox="1">
            <a:spLocks/>
          </p:cNvSpPr>
          <p:nvPr/>
        </p:nvSpPr>
        <p:spPr>
          <a:xfrm rot="18620886">
            <a:off x="3474905" y="1419666"/>
            <a:ext cx="4162066" cy="1755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200" b="1" dirty="0">
                <a:solidFill>
                  <a:srgbClr val="FFC000"/>
                </a:solidFill>
                <a:latin typeface="Verdana"/>
              </a:rPr>
              <a:t>2 Z </a:t>
            </a:r>
            <a:r>
              <a:rPr lang="fr-FR" sz="2200" b="1" dirty="0" err="1">
                <a:solidFill>
                  <a:srgbClr val="FFC000"/>
                </a:solidFill>
                <a:latin typeface="Verdana"/>
              </a:rPr>
              <a:t>anglo-sax</a:t>
            </a:r>
            <a:r>
              <a:rPr lang="fr-FR" sz="2200" b="1" dirty="0">
                <a:solidFill>
                  <a:srgbClr val="FFC000"/>
                </a:solidFill>
                <a:latin typeface="Verdana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300" b="1" dirty="0">
                <a:solidFill>
                  <a:srgbClr val="FFC000"/>
                </a:solidFill>
                <a:latin typeface="Verdana"/>
              </a:rPr>
              <a:t> </a:t>
            </a:r>
            <a:r>
              <a:rPr lang="fr-FR" sz="1300" dirty="0">
                <a:solidFill>
                  <a:srgbClr val="FFC000"/>
                </a:solidFill>
                <a:latin typeface="Verdana"/>
              </a:rPr>
              <a:t>  </a:t>
            </a:r>
            <a:r>
              <a:rPr lang="fr-FR" sz="1200" dirty="0">
                <a:solidFill>
                  <a:srgbClr val="FFC000"/>
                </a:solidFill>
                <a:latin typeface="Verdana"/>
              </a:rPr>
              <a:t>dont Royaume-Uni, Irlande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dont Etats-Unis et Canada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   dont Australie et </a:t>
            </a:r>
            <a:r>
              <a:rPr lang="fr-FR" sz="1200" dirty="0" err="1">
                <a:solidFill>
                  <a:srgbClr val="FFC000"/>
                </a:solidFill>
                <a:latin typeface="Verdana"/>
              </a:rPr>
              <a:t>N.Zélande</a:t>
            </a:r>
            <a:endParaRPr lang="fr-FR" sz="1200" dirty="0">
              <a:solidFill>
                <a:srgbClr val="FFC000"/>
              </a:solidFill>
              <a:latin typeface="Verdana"/>
            </a:endParaRPr>
          </a:p>
          <a:p>
            <a:pPr algn="l">
              <a:lnSpc>
                <a:spcPct val="100000"/>
              </a:lnSpc>
            </a:pPr>
            <a:endParaRPr lang="fr-FR" dirty="0">
              <a:solidFill>
                <a:srgbClr val="FFC000"/>
              </a:solidFill>
              <a:latin typeface="Verdana"/>
            </a:endParaRPr>
          </a:p>
        </p:txBody>
      </p:sp>
      <p:sp>
        <p:nvSpPr>
          <p:cNvPr id="10" name="Sous-titre 6">
            <a:extLst>
              <a:ext uri="{FF2B5EF4-FFF2-40B4-BE49-F238E27FC236}">
                <a16:creationId xmlns:a16="http://schemas.microsoft.com/office/drawing/2014/main" id="{78A5F367-17B2-4553-AC76-7EFBB129EF11}"/>
              </a:ext>
            </a:extLst>
          </p:cNvPr>
          <p:cNvSpPr txBox="1">
            <a:spLocks/>
          </p:cNvSpPr>
          <p:nvPr/>
        </p:nvSpPr>
        <p:spPr>
          <a:xfrm rot="18620886">
            <a:off x="4835456" y="1422568"/>
            <a:ext cx="4162066" cy="1755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200" b="1" dirty="0">
                <a:solidFill>
                  <a:srgbClr val="FFC000"/>
                </a:solidFill>
                <a:latin typeface="Verdana"/>
              </a:rPr>
              <a:t>3 Z </a:t>
            </a:r>
            <a:r>
              <a:rPr lang="fr-FR" sz="2200" b="1" dirty="0" err="1">
                <a:solidFill>
                  <a:srgbClr val="FFC000"/>
                </a:solidFill>
                <a:latin typeface="Verdana"/>
              </a:rPr>
              <a:t>dévelop</a:t>
            </a:r>
            <a:r>
              <a:rPr lang="fr-FR" sz="2200" b="1" dirty="0">
                <a:solidFill>
                  <a:srgbClr val="FFC000"/>
                </a:solidFill>
                <a:latin typeface="Verdana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dont Asie Sud et Est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dont Proche et M-Orient</a:t>
            </a:r>
          </a:p>
          <a:p>
            <a:pPr algn="l">
              <a:lnSpc>
                <a:spcPct val="100000"/>
              </a:lnSpc>
            </a:pPr>
            <a:endParaRPr lang="fr-FR" dirty="0">
              <a:solidFill>
                <a:srgbClr val="FFC000"/>
              </a:solidFill>
              <a:latin typeface="Verdana"/>
            </a:endParaRPr>
          </a:p>
        </p:txBody>
      </p:sp>
      <p:sp>
        <p:nvSpPr>
          <p:cNvPr id="11" name="Sous-titre 6">
            <a:extLst>
              <a:ext uri="{FF2B5EF4-FFF2-40B4-BE49-F238E27FC236}">
                <a16:creationId xmlns:a16="http://schemas.microsoft.com/office/drawing/2014/main" id="{D46758FC-7415-4951-8266-3E55635A5D11}"/>
              </a:ext>
            </a:extLst>
          </p:cNvPr>
          <p:cNvSpPr txBox="1">
            <a:spLocks/>
          </p:cNvSpPr>
          <p:nvPr/>
        </p:nvSpPr>
        <p:spPr>
          <a:xfrm rot="18620886">
            <a:off x="5527477" y="1602049"/>
            <a:ext cx="4162066" cy="872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200" b="1" dirty="0">
                <a:solidFill>
                  <a:srgbClr val="FFC000"/>
                </a:solidFill>
                <a:latin typeface="Verdana"/>
              </a:rPr>
              <a:t>4 Z actives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dont Amérique latine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1200" dirty="0">
                <a:solidFill>
                  <a:srgbClr val="FFC000"/>
                </a:solidFill>
                <a:latin typeface="Verdana"/>
              </a:rPr>
              <a:t>       dont Afrique subsaharienne</a:t>
            </a:r>
          </a:p>
          <a:p>
            <a:pPr algn="l">
              <a:lnSpc>
                <a:spcPct val="100000"/>
              </a:lnSpc>
            </a:pPr>
            <a:endParaRPr lang="fr-FR" dirty="0">
              <a:solidFill>
                <a:srgbClr val="FFC000"/>
              </a:solidFill>
              <a:latin typeface="Verdana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7BEB3CB-65A5-4AE7-8EBA-63D994043FD6}"/>
              </a:ext>
            </a:extLst>
          </p:cNvPr>
          <p:cNvCxnSpPr>
            <a:cxnSpLocks/>
          </p:cNvCxnSpPr>
          <p:nvPr/>
        </p:nvCxnSpPr>
        <p:spPr>
          <a:xfrm>
            <a:off x="2006083" y="3675057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Sous-titre 6">
            <a:extLst>
              <a:ext uri="{FF2B5EF4-FFF2-40B4-BE49-F238E27FC236}">
                <a16:creationId xmlns:a16="http://schemas.microsoft.com/office/drawing/2014/main" id="{0BD0D81F-0B0F-4701-AE22-A5D10C37B5BA}"/>
              </a:ext>
            </a:extLst>
          </p:cNvPr>
          <p:cNvSpPr txBox="1">
            <a:spLocks/>
          </p:cNvSpPr>
          <p:nvPr/>
        </p:nvSpPr>
        <p:spPr>
          <a:xfrm rot="18620886">
            <a:off x="6519622" y="1577160"/>
            <a:ext cx="4162066" cy="872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fr-FR" sz="2200" b="1" dirty="0">
                <a:solidFill>
                  <a:srgbClr val="FFC000"/>
                </a:solidFill>
                <a:latin typeface="Verdana"/>
              </a:rPr>
              <a:t>5 autres pays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fr-FR" sz="1200" dirty="0">
              <a:solidFill>
                <a:srgbClr val="FFC000"/>
              </a:solidFill>
              <a:latin typeface="Verdana"/>
            </a:endParaRPr>
          </a:p>
          <a:p>
            <a:pPr algn="l">
              <a:lnSpc>
                <a:spcPct val="100000"/>
              </a:lnSpc>
            </a:pPr>
            <a:endParaRPr lang="fr-FR" dirty="0">
              <a:solidFill>
                <a:srgbClr val="FFC000"/>
              </a:solidFill>
              <a:latin typeface="Verdana"/>
            </a:endParaRP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A5CFBD8B-1A55-4DA2-BED1-25D495F3F0B8}"/>
              </a:ext>
            </a:extLst>
          </p:cNvPr>
          <p:cNvCxnSpPr>
            <a:cxnSpLocks/>
          </p:cNvCxnSpPr>
          <p:nvPr/>
        </p:nvCxnSpPr>
        <p:spPr>
          <a:xfrm>
            <a:off x="2009187" y="3976747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A063529F-7E54-4A88-B44A-FF467CB31766}"/>
              </a:ext>
            </a:extLst>
          </p:cNvPr>
          <p:cNvCxnSpPr>
            <a:cxnSpLocks/>
          </p:cNvCxnSpPr>
          <p:nvPr/>
        </p:nvCxnSpPr>
        <p:spPr>
          <a:xfrm>
            <a:off x="2009187" y="4259774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DD2F3E7-0523-4702-BA59-D6424BEA91C8}"/>
              </a:ext>
            </a:extLst>
          </p:cNvPr>
          <p:cNvCxnSpPr>
            <a:cxnSpLocks/>
          </p:cNvCxnSpPr>
          <p:nvPr/>
        </p:nvCxnSpPr>
        <p:spPr>
          <a:xfrm>
            <a:off x="2009187" y="4542804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BC0366AA-26A8-4D4C-A83B-6CC316312879}"/>
              </a:ext>
            </a:extLst>
          </p:cNvPr>
          <p:cNvCxnSpPr>
            <a:cxnSpLocks/>
          </p:cNvCxnSpPr>
          <p:nvPr/>
        </p:nvCxnSpPr>
        <p:spPr>
          <a:xfrm>
            <a:off x="2009187" y="4853824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2ACE7D66-B286-4242-8CD4-EC28D15AB5D2}"/>
              </a:ext>
            </a:extLst>
          </p:cNvPr>
          <p:cNvCxnSpPr>
            <a:cxnSpLocks/>
          </p:cNvCxnSpPr>
          <p:nvPr/>
        </p:nvCxnSpPr>
        <p:spPr>
          <a:xfrm>
            <a:off x="2002806" y="5463425"/>
            <a:ext cx="560340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70596CA9-24A3-4879-B873-20F9A0CA9202}"/>
              </a:ext>
            </a:extLst>
          </p:cNvPr>
          <p:cNvCxnSpPr>
            <a:cxnSpLocks/>
          </p:cNvCxnSpPr>
          <p:nvPr/>
        </p:nvCxnSpPr>
        <p:spPr>
          <a:xfrm>
            <a:off x="2009187" y="5587833"/>
            <a:ext cx="560340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D278FBDA-6EAB-475B-99BA-D2F40561B4A2}"/>
              </a:ext>
            </a:extLst>
          </p:cNvPr>
          <p:cNvCxnSpPr>
            <a:cxnSpLocks/>
          </p:cNvCxnSpPr>
          <p:nvPr/>
        </p:nvCxnSpPr>
        <p:spPr>
          <a:xfrm>
            <a:off x="2009187" y="5730902"/>
            <a:ext cx="560340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5E455CAF-4FAB-4833-A689-B4BE634CAC9C}"/>
              </a:ext>
            </a:extLst>
          </p:cNvPr>
          <p:cNvCxnSpPr>
            <a:cxnSpLocks/>
          </p:cNvCxnSpPr>
          <p:nvPr/>
        </p:nvCxnSpPr>
        <p:spPr>
          <a:xfrm>
            <a:off x="2009187" y="5861875"/>
            <a:ext cx="560340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5C27AC94-C9B5-4265-BB42-8C9F12FF5A13}"/>
              </a:ext>
            </a:extLst>
          </p:cNvPr>
          <p:cNvCxnSpPr>
            <a:cxnSpLocks/>
          </p:cNvCxnSpPr>
          <p:nvPr/>
        </p:nvCxnSpPr>
        <p:spPr>
          <a:xfrm>
            <a:off x="2009187" y="5139963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617A4ECB-4D41-4812-BD15-E3049BDCC62F}"/>
              </a:ext>
            </a:extLst>
          </p:cNvPr>
          <p:cNvCxnSpPr>
            <a:cxnSpLocks/>
          </p:cNvCxnSpPr>
          <p:nvPr/>
        </p:nvCxnSpPr>
        <p:spPr>
          <a:xfrm>
            <a:off x="2009187" y="6072370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BF485A57-FA7B-4FF1-B152-F0176570F6FE}"/>
              </a:ext>
            </a:extLst>
          </p:cNvPr>
          <p:cNvCxnSpPr>
            <a:cxnSpLocks/>
          </p:cNvCxnSpPr>
          <p:nvPr/>
        </p:nvCxnSpPr>
        <p:spPr>
          <a:xfrm>
            <a:off x="2002806" y="6368495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707DC9E2-24B9-4AF9-B85A-CF8136B204B0}"/>
              </a:ext>
            </a:extLst>
          </p:cNvPr>
          <p:cNvCxnSpPr>
            <a:cxnSpLocks/>
          </p:cNvCxnSpPr>
          <p:nvPr/>
        </p:nvCxnSpPr>
        <p:spPr>
          <a:xfrm>
            <a:off x="2002806" y="6660853"/>
            <a:ext cx="5603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5E4B3B02-EA55-4CDD-9454-44406320FE2F}"/>
              </a:ext>
            </a:extLst>
          </p:cNvPr>
          <p:cNvCxnSpPr/>
          <p:nvPr/>
        </p:nvCxnSpPr>
        <p:spPr>
          <a:xfrm>
            <a:off x="2819919" y="3557803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4E6A839A-632B-46F8-81BA-3B7E280CF032}"/>
              </a:ext>
            </a:extLst>
          </p:cNvPr>
          <p:cNvCxnSpPr/>
          <p:nvPr/>
        </p:nvCxnSpPr>
        <p:spPr>
          <a:xfrm>
            <a:off x="3035388" y="3557803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A3186FD4-E8CC-4F3B-A0C6-EFBEEADE5FC5}"/>
              </a:ext>
            </a:extLst>
          </p:cNvPr>
          <p:cNvCxnSpPr/>
          <p:nvPr/>
        </p:nvCxnSpPr>
        <p:spPr>
          <a:xfrm>
            <a:off x="5735045" y="3571509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F6EE4CA7-C72C-4776-8E22-38EBDCD13AE3}"/>
              </a:ext>
            </a:extLst>
          </p:cNvPr>
          <p:cNvCxnSpPr/>
          <p:nvPr/>
        </p:nvCxnSpPr>
        <p:spPr>
          <a:xfrm>
            <a:off x="5486228" y="3571509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6B9E7780-A9C7-445C-8A54-0FFC127B15D8}"/>
              </a:ext>
            </a:extLst>
          </p:cNvPr>
          <p:cNvCxnSpPr/>
          <p:nvPr/>
        </p:nvCxnSpPr>
        <p:spPr>
          <a:xfrm>
            <a:off x="4615371" y="3562178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0548D637-1041-40B2-9F9B-C33017432991}"/>
              </a:ext>
            </a:extLst>
          </p:cNvPr>
          <p:cNvCxnSpPr/>
          <p:nvPr/>
        </p:nvCxnSpPr>
        <p:spPr>
          <a:xfrm>
            <a:off x="4375886" y="3562178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925FDAAE-7AB3-4CA0-9C4F-8C78FCBD360F}"/>
              </a:ext>
            </a:extLst>
          </p:cNvPr>
          <p:cNvCxnSpPr/>
          <p:nvPr/>
        </p:nvCxnSpPr>
        <p:spPr>
          <a:xfrm>
            <a:off x="4136401" y="3557803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F26F2F6C-37C7-41E2-A9C2-11D7BF7F7898}"/>
              </a:ext>
            </a:extLst>
          </p:cNvPr>
          <p:cNvCxnSpPr/>
          <p:nvPr/>
        </p:nvCxnSpPr>
        <p:spPr>
          <a:xfrm>
            <a:off x="6511402" y="3562178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38BC643D-FCBC-4877-8786-A62D3938EB66}"/>
              </a:ext>
            </a:extLst>
          </p:cNvPr>
          <p:cNvCxnSpPr/>
          <p:nvPr/>
        </p:nvCxnSpPr>
        <p:spPr>
          <a:xfrm>
            <a:off x="6783182" y="3560901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BE0DFABC-25DD-456C-84EF-58859EDB6EBD}"/>
              </a:ext>
            </a:extLst>
          </p:cNvPr>
          <p:cNvCxnSpPr/>
          <p:nvPr/>
        </p:nvCxnSpPr>
        <p:spPr>
          <a:xfrm>
            <a:off x="3856311" y="3557803"/>
            <a:ext cx="0" cy="321353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56DC8930-E691-4934-9798-E2FB3F2E216D}"/>
              </a:ext>
            </a:extLst>
          </p:cNvPr>
          <p:cNvCxnSpPr/>
          <p:nvPr/>
        </p:nvCxnSpPr>
        <p:spPr>
          <a:xfrm>
            <a:off x="5198999" y="3557803"/>
            <a:ext cx="0" cy="321353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4D574A7A-68BF-4351-8D11-B91124F1C84E}"/>
              </a:ext>
            </a:extLst>
          </p:cNvPr>
          <p:cNvCxnSpPr/>
          <p:nvPr/>
        </p:nvCxnSpPr>
        <p:spPr>
          <a:xfrm>
            <a:off x="6288660" y="3562178"/>
            <a:ext cx="0" cy="321353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DCCB3546-35FA-4297-BF57-A855CEF2C9E3}"/>
              </a:ext>
            </a:extLst>
          </p:cNvPr>
          <p:cNvCxnSpPr/>
          <p:nvPr/>
        </p:nvCxnSpPr>
        <p:spPr>
          <a:xfrm>
            <a:off x="7243495" y="3571509"/>
            <a:ext cx="0" cy="321353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79FDA6E1-3AAE-4015-948C-C6D404859965}"/>
              </a:ext>
            </a:extLst>
          </p:cNvPr>
          <p:cNvCxnSpPr/>
          <p:nvPr/>
        </p:nvCxnSpPr>
        <p:spPr>
          <a:xfrm>
            <a:off x="2608425" y="3562178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Cercle : creux 2">
            <a:extLst>
              <a:ext uri="{FF2B5EF4-FFF2-40B4-BE49-F238E27FC236}">
                <a16:creationId xmlns:a16="http://schemas.microsoft.com/office/drawing/2014/main" id="{E2BEDDF8-D6EE-4C4A-A2D1-0EDCF28FB7DF}"/>
              </a:ext>
            </a:extLst>
          </p:cNvPr>
          <p:cNvSpPr/>
          <p:nvPr/>
        </p:nvSpPr>
        <p:spPr>
          <a:xfrm>
            <a:off x="8966718" y="2761858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Organigramme : Connecteur 3">
            <a:extLst>
              <a:ext uri="{FF2B5EF4-FFF2-40B4-BE49-F238E27FC236}">
                <a16:creationId xmlns:a16="http://schemas.microsoft.com/office/drawing/2014/main" id="{A4583940-26B7-4ED6-A4C1-4453AC8111DA}"/>
              </a:ext>
            </a:extLst>
          </p:cNvPr>
          <p:cNvSpPr/>
          <p:nvPr/>
        </p:nvSpPr>
        <p:spPr>
          <a:xfrm>
            <a:off x="8961894" y="2463277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47D5ABC-9379-4115-8EF9-A929BB4883B8}"/>
              </a:ext>
            </a:extLst>
          </p:cNvPr>
          <p:cNvSpPr txBox="1"/>
          <p:nvPr/>
        </p:nvSpPr>
        <p:spPr>
          <a:xfrm>
            <a:off x="9162661" y="1718680"/>
            <a:ext cx="211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2030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C0596D2-5870-4E75-B4E2-1BA3DD00B679}"/>
              </a:ext>
            </a:extLst>
          </p:cNvPr>
          <p:cNvSpPr txBox="1"/>
          <p:nvPr/>
        </p:nvSpPr>
        <p:spPr>
          <a:xfrm>
            <a:off x="9246631" y="2468483"/>
            <a:ext cx="2930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Objectif atteint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AC93E11C-5E9D-4566-A5AE-0DDA041B7074}"/>
              </a:ext>
            </a:extLst>
          </p:cNvPr>
          <p:cNvSpPr txBox="1"/>
          <p:nvPr/>
        </p:nvSpPr>
        <p:spPr>
          <a:xfrm>
            <a:off x="9249741" y="2742186"/>
            <a:ext cx="2930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Objectif partiellement atteint</a:t>
            </a:r>
          </a:p>
        </p:txBody>
      </p:sp>
      <p:sp>
        <p:nvSpPr>
          <p:cNvPr id="67" name="Organigramme : Connecteur 66">
            <a:extLst>
              <a:ext uri="{FF2B5EF4-FFF2-40B4-BE49-F238E27FC236}">
                <a16:creationId xmlns:a16="http://schemas.microsoft.com/office/drawing/2014/main" id="{DA3D0676-A131-4067-8F98-7EAE607B241E}"/>
              </a:ext>
            </a:extLst>
          </p:cNvPr>
          <p:cNvSpPr/>
          <p:nvPr/>
        </p:nvSpPr>
        <p:spPr>
          <a:xfrm>
            <a:off x="2237428" y="560649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0" name="Organigramme : Connecteur 69">
            <a:extLst>
              <a:ext uri="{FF2B5EF4-FFF2-40B4-BE49-F238E27FC236}">
                <a16:creationId xmlns:a16="http://schemas.microsoft.com/office/drawing/2014/main" id="{B1BF874A-F512-40FA-8B7C-D253F592949C}"/>
              </a:ext>
            </a:extLst>
          </p:cNvPr>
          <p:cNvSpPr/>
          <p:nvPr/>
        </p:nvSpPr>
        <p:spPr>
          <a:xfrm>
            <a:off x="2237425" y="576511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2" name="Cercle : creux 71">
            <a:extLst>
              <a:ext uri="{FF2B5EF4-FFF2-40B4-BE49-F238E27FC236}">
                <a16:creationId xmlns:a16="http://schemas.microsoft.com/office/drawing/2014/main" id="{C7B5DDF2-19C1-4577-82E3-60EA038B6C99}"/>
              </a:ext>
            </a:extLst>
          </p:cNvPr>
          <p:cNvSpPr/>
          <p:nvPr/>
        </p:nvSpPr>
        <p:spPr>
          <a:xfrm>
            <a:off x="2933568" y="5497842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7" name="Cercle : creux 86">
            <a:extLst>
              <a:ext uri="{FF2B5EF4-FFF2-40B4-BE49-F238E27FC236}">
                <a16:creationId xmlns:a16="http://schemas.microsoft.com/office/drawing/2014/main" id="{AD72A951-FA3A-4921-95BA-B21189DB257F}"/>
              </a:ext>
            </a:extLst>
          </p:cNvPr>
          <p:cNvSpPr/>
          <p:nvPr/>
        </p:nvSpPr>
        <p:spPr>
          <a:xfrm>
            <a:off x="2192692" y="3536302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8" name="Cercle : creux 87">
            <a:extLst>
              <a:ext uri="{FF2B5EF4-FFF2-40B4-BE49-F238E27FC236}">
                <a16:creationId xmlns:a16="http://schemas.microsoft.com/office/drawing/2014/main" id="{5432F9C4-0575-468A-A32C-EF55DAC4F4FB}"/>
              </a:ext>
            </a:extLst>
          </p:cNvPr>
          <p:cNvSpPr/>
          <p:nvPr/>
        </p:nvSpPr>
        <p:spPr>
          <a:xfrm>
            <a:off x="2195812" y="3837994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9" name="Cercle : creux 88">
            <a:extLst>
              <a:ext uri="{FF2B5EF4-FFF2-40B4-BE49-F238E27FC236}">
                <a16:creationId xmlns:a16="http://schemas.microsoft.com/office/drawing/2014/main" id="{7495104C-CB7D-4B13-B176-FA3AAB709098}"/>
              </a:ext>
            </a:extLst>
          </p:cNvPr>
          <p:cNvSpPr/>
          <p:nvPr/>
        </p:nvSpPr>
        <p:spPr>
          <a:xfrm>
            <a:off x="2198916" y="4998101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2" name="Organigramme : Connecteur 91">
            <a:extLst>
              <a:ext uri="{FF2B5EF4-FFF2-40B4-BE49-F238E27FC236}">
                <a16:creationId xmlns:a16="http://schemas.microsoft.com/office/drawing/2014/main" id="{F233039C-39F7-459E-831E-BB2A171617A0}"/>
              </a:ext>
            </a:extLst>
          </p:cNvPr>
          <p:cNvSpPr/>
          <p:nvPr/>
        </p:nvSpPr>
        <p:spPr>
          <a:xfrm>
            <a:off x="2187877" y="4114802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3" name="Organigramme : Connecteur 92">
            <a:extLst>
              <a:ext uri="{FF2B5EF4-FFF2-40B4-BE49-F238E27FC236}">
                <a16:creationId xmlns:a16="http://schemas.microsoft.com/office/drawing/2014/main" id="{6CDD2771-22F6-4FA8-8E7E-E934CE73F553}"/>
              </a:ext>
            </a:extLst>
          </p:cNvPr>
          <p:cNvSpPr/>
          <p:nvPr/>
        </p:nvSpPr>
        <p:spPr>
          <a:xfrm>
            <a:off x="2190983" y="4407149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8" name="Organigramme : Connecteur 97">
            <a:extLst>
              <a:ext uri="{FF2B5EF4-FFF2-40B4-BE49-F238E27FC236}">
                <a16:creationId xmlns:a16="http://schemas.microsoft.com/office/drawing/2014/main" id="{319ED269-F2A6-4D27-8B6D-5AD8334E2C7B}"/>
              </a:ext>
            </a:extLst>
          </p:cNvPr>
          <p:cNvSpPr/>
          <p:nvPr/>
        </p:nvSpPr>
        <p:spPr>
          <a:xfrm>
            <a:off x="4015780" y="596225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1" name="Organigramme : Connecteur 100">
            <a:extLst>
              <a:ext uri="{FF2B5EF4-FFF2-40B4-BE49-F238E27FC236}">
                <a16:creationId xmlns:a16="http://schemas.microsoft.com/office/drawing/2014/main" id="{ED086454-0E55-417B-A313-3C43DCCB8B8A}"/>
              </a:ext>
            </a:extLst>
          </p:cNvPr>
          <p:cNvSpPr/>
          <p:nvPr/>
        </p:nvSpPr>
        <p:spPr>
          <a:xfrm>
            <a:off x="2934113" y="561270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2" name="Organigramme : Connecteur 101">
            <a:extLst>
              <a:ext uri="{FF2B5EF4-FFF2-40B4-BE49-F238E27FC236}">
                <a16:creationId xmlns:a16="http://schemas.microsoft.com/office/drawing/2014/main" id="{FC4D8ED2-8F41-464B-9E86-722948FD4013}"/>
              </a:ext>
            </a:extLst>
          </p:cNvPr>
          <p:cNvSpPr/>
          <p:nvPr/>
        </p:nvSpPr>
        <p:spPr>
          <a:xfrm>
            <a:off x="2504899" y="550073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5" name="Cercle : creux 104">
            <a:extLst>
              <a:ext uri="{FF2B5EF4-FFF2-40B4-BE49-F238E27FC236}">
                <a16:creationId xmlns:a16="http://schemas.microsoft.com/office/drawing/2014/main" id="{00C87C25-7809-4172-A398-2728BF749017}"/>
              </a:ext>
            </a:extLst>
          </p:cNvPr>
          <p:cNvSpPr/>
          <p:nvPr/>
        </p:nvSpPr>
        <p:spPr>
          <a:xfrm>
            <a:off x="2707064" y="5036728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9" name="Cercle : creux 108">
            <a:extLst>
              <a:ext uri="{FF2B5EF4-FFF2-40B4-BE49-F238E27FC236}">
                <a16:creationId xmlns:a16="http://schemas.microsoft.com/office/drawing/2014/main" id="{5ED64FA1-EFBD-4AE0-9861-FFA1CFB6E418}"/>
              </a:ext>
            </a:extLst>
          </p:cNvPr>
          <p:cNvSpPr/>
          <p:nvPr/>
        </p:nvSpPr>
        <p:spPr>
          <a:xfrm>
            <a:off x="3754701" y="536598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9" name="Organigramme : Connecteur 98">
            <a:extLst>
              <a:ext uri="{FF2B5EF4-FFF2-40B4-BE49-F238E27FC236}">
                <a16:creationId xmlns:a16="http://schemas.microsoft.com/office/drawing/2014/main" id="{3E433E2A-44AE-44EB-802E-7AFFD4EA02BD}"/>
              </a:ext>
            </a:extLst>
          </p:cNvPr>
          <p:cNvSpPr/>
          <p:nvPr/>
        </p:nvSpPr>
        <p:spPr>
          <a:xfrm>
            <a:off x="2514231" y="563136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4" name="Cercle : creux 103">
            <a:extLst>
              <a:ext uri="{FF2B5EF4-FFF2-40B4-BE49-F238E27FC236}">
                <a16:creationId xmlns:a16="http://schemas.microsoft.com/office/drawing/2014/main" id="{50414243-53BD-4445-AE51-8757FDD301DE}"/>
              </a:ext>
            </a:extLst>
          </p:cNvPr>
          <p:cNvSpPr/>
          <p:nvPr/>
        </p:nvSpPr>
        <p:spPr>
          <a:xfrm>
            <a:off x="2721803" y="537011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3" name="Organigramme : Connecteur 102">
            <a:extLst>
              <a:ext uri="{FF2B5EF4-FFF2-40B4-BE49-F238E27FC236}">
                <a16:creationId xmlns:a16="http://schemas.microsoft.com/office/drawing/2014/main" id="{D494383E-4944-4A5A-BAAA-BBF8B85B5E61}"/>
              </a:ext>
            </a:extLst>
          </p:cNvPr>
          <p:cNvSpPr/>
          <p:nvPr/>
        </p:nvSpPr>
        <p:spPr>
          <a:xfrm>
            <a:off x="2728839" y="549140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7" name="Organigramme : Connecteur 96">
            <a:extLst>
              <a:ext uri="{FF2B5EF4-FFF2-40B4-BE49-F238E27FC236}">
                <a16:creationId xmlns:a16="http://schemas.microsoft.com/office/drawing/2014/main" id="{F98316FA-EFA1-468B-B8E2-46E16ACB25C2}"/>
              </a:ext>
            </a:extLst>
          </p:cNvPr>
          <p:cNvSpPr/>
          <p:nvPr/>
        </p:nvSpPr>
        <p:spPr>
          <a:xfrm>
            <a:off x="2927898" y="576509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8" name="Cercle : creux 107">
            <a:extLst>
              <a:ext uri="{FF2B5EF4-FFF2-40B4-BE49-F238E27FC236}">
                <a16:creationId xmlns:a16="http://schemas.microsoft.com/office/drawing/2014/main" id="{857357A2-8679-4172-A326-C5A7B3CF9EC7}"/>
              </a:ext>
            </a:extLst>
          </p:cNvPr>
          <p:cNvSpPr/>
          <p:nvPr/>
        </p:nvSpPr>
        <p:spPr>
          <a:xfrm>
            <a:off x="3138562" y="562825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3" name="Cercle : creux 72">
            <a:extLst>
              <a:ext uri="{FF2B5EF4-FFF2-40B4-BE49-F238E27FC236}">
                <a16:creationId xmlns:a16="http://schemas.microsoft.com/office/drawing/2014/main" id="{97AE6101-BDA7-4E6F-BF1D-59F03986C9C2}"/>
              </a:ext>
            </a:extLst>
          </p:cNvPr>
          <p:cNvSpPr/>
          <p:nvPr/>
        </p:nvSpPr>
        <p:spPr>
          <a:xfrm>
            <a:off x="3143874" y="576206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0" name="Organigramme : Connecteur 99">
            <a:extLst>
              <a:ext uri="{FF2B5EF4-FFF2-40B4-BE49-F238E27FC236}">
                <a16:creationId xmlns:a16="http://schemas.microsoft.com/office/drawing/2014/main" id="{77FE41C0-C4AE-4546-B631-39568BBCD4B5}"/>
              </a:ext>
            </a:extLst>
          </p:cNvPr>
          <p:cNvSpPr/>
          <p:nvPr/>
        </p:nvSpPr>
        <p:spPr>
          <a:xfrm>
            <a:off x="2719506" y="5622035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6" name="Organigramme : Connecteur 95">
            <a:extLst>
              <a:ext uri="{FF2B5EF4-FFF2-40B4-BE49-F238E27FC236}">
                <a16:creationId xmlns:a16="http://schemas.microsoft.com/office/drawing/2014/main" id="{ACA0F4E7-4E7F-4E74-8DF8-7DB938CCB32E}"/>
              </a:ext>
            </a:extLst>
          </p:cNvPr>
          <p:cNvSpPr/>
          <p:nvPr/>
        </p:nvSpPr>
        <p:spPr>
          <a:xfrm>
            <a:off x="2719508" y="5761992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2" name="Organigramme : Connecteur 81">
            <a:extLst>
              <a:ext uri="{FF2B5EF4-FFF2-40B4-BE49-F238E27FC236}">
                <a16:creationId xmlns:a16="http://schemas.microsoft.com/office/drawing/2014/main" id="{272C52D8-72ED-41EE-BA9A-91F2502264A1}"/>
              </a:ext>
            </a:extLst>
          </p:cNvPr>
          <p:cNvSpPr/>
          <p:nvPr/>
        </p:nvSpPr>
        <p:spPr>
          <a:xfrm>
            <a:off x="2194100" y="5940479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1" name="Organigramme : Connecteur 80">
            <a:extLst>
              <a:ext uri="{FF2B5EF4-FFF2-40B4-BE49-F238E27FC236}">
                <a16:creationId xmlns:a16="http://schemas.microsoft.com/office/drawing/2014/main" id="{C68B3F4D-0D14-44E2-9919-2C1B588AA38D}"/>
              </a:ext>
            </a:extLst>
          </p:cNvPr>
          <p:cNvSpPr/>
          <p:nvPr/>
        </p:nvSpPr>
        <p:spPr>
          <a:xfrm>
            <a:off x="2200307" y="4705743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9" name="Organigramme : Connecteur 138">
            <a:extLst>
              <a:ext uri="{FF2B5EF4-FFF2-40B4-BE49-F238E27FC236}">
                <a16:creationId xmlns:a16="http://schemas.microsoft.com/office/drawing/2014/main" id="{B94F02F4-0496-48B7-A48F-23B5388B9C88}"/>
              </a:ext>
            </a:extLst>
          </p:cNvPr>
          <p:cNvSpPr/>
          <p:nvPr/>
        </p:nvSpPr>
        <p:spPr>
          <a:xfrm>
            <a:off x="3704550" y="4111724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0" name="Organigramme : Connecteur 139">
            <a:extLst>
              <a:ext uri="{FF2B5EF4-FFF2-40B4-BE49-F238E27FC236}">
                <a16:creationId xmlns:a16="http://schemas.microsoft.com/office/drawing/2014/main" id="{26B7F548-5AB3-40E8-BC50-CB684AB9E3EE}"/>
              </a:ext>
            </a:extLst>
          </p:cNvPr>
          <p:cNvSpPr/>
          <p:nvPr/>
        </p:nvSpPr>
        <p:spPr>
          <a:xfrm>
            <a:off x="3710553" y="4414083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1" name="Organigramme : Connecteur 140">
            <a:extLst>
              <a:ext uri="{FF2B5EF4-FFF2-40B4-BE49-F238E27FC236}">
                <a16:creationId xmlns:a16="http://schemas.microsoft.com/office/drawing/2014/main" id="{B9804FD2-26B1-4509-AF83-3A288E72E4A2}"/>
              </a:ext>
            </a:extLst>
          </p:cNvPr>
          <p:cNvSpPr/>
          <p:nvPr/>
        </p:nvSpPr>
        <p:spPr>
          <a:xfrm>
            <a:off x="3710002" y="4714966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2" name="Organigramme : Connecteur 141">
            <a:extLst>
              <a:ext uri="{FF2B5EF4-FFF2-40B4-BE49-F238E27FC236}">
                <a16:creationId xmlns:a16="http://schemas.microsoft.com/office/drawing/2014/main" id="{3AF597D7-5263-4043-A068-CF287CDDD508}"/>
              </a:ext>
            </a:extLst>
          </p:cNvPr>
          <p:cNvSpPr/>
          <p:nvPr/>
        </p:nvSpPr>
        <p:spPr>
          <a:xfrm>
            <a:off x="3715130" y="4998101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4" name="Organigramme : Connecteur 143">
            <a:extLst>
              <a:ext uri="{FF2B5EF4-FFF2-40B4-BE49-F238E27FC236}">
                <a16:creationId xmlns:a16="http://schemas.microsoft.com/office/drawing/2014/main" id="{7B975F61-B658-49F9-AF1B-3EFEFE07ED72}"/>
              </a:ext>
            </a:extLst>
          </p:cNvPr>
          <p:cNvSpPr/>
          <p:nvPr/>
        </p:nvSpPr>
        <p:spPr>
          <a:xfrm>
            <a:off x="3712738" y="6227213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7" name="Organigramme : Connecteur 116">
            <a:extLst>
              <a:ext uri="{FF2B5EF4-FFF2-40B4-BE49-F238E27FC236}">
                <a16:creationId xmlns:a16="http://schemas.microsoft.com/office/drawing/2014/main" id="{827429DA-D70C-4420-AEE0-449A541A5440}"/>
              </a:ext>
            </a:extLst>
          </p:cNvPr>
          <p:cNvSpPr/>
          <p:nvPr/>
        </p:nvSpPr>
        <p:spPr>
          <a:xfrm>
            <a:off x="3712738" y="6540759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3" name="Organigramme : Connecteur 152">
            <a:extLst>
              <a:ext uri="{FF2B5EF4-FFF2-40B4-BE49-F238E27FC236}">
                <a16:creationId xmlns:a16="http://schemas.microsoft.com/office/drawing/2014/main" id="{DE60B308-8CF0-4262-BD29-E62462935F93}"/>
              </a:ext>
            </a:extLst>
          </p:cNvPr>
          <p:cNvSpPr/>
          <p:nvPr/>
        </p:nvSpPr>
        <p:spPr>
          <a:xfrm>
            <a:off x="4251590" y="596416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6" name="Organigramme : Connecteur 155">
            <a:extLst>
              <a:ext uri="{FF2B5EF4-FFF2-40B4-BE49-F238E27FC236}">
                <a16:creationId xmlns:a16="http://schemas.microsoft.com/office/drawing/2014/main" id="{782E3722-F721-4CE1-8245-59F9003B4D5D}"/>
              </a:ext>
            </a:extLst>
          </p:cNvPr>
          <p:cNvSpPr/>
          <p:nvPr/>
        </p:nvSpPr>
        <p:spPr>
          <a:xfrm>
            <a:off x="2900465" y="415500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7" name="Organigramme : Connecteur 156">
            <a:extLst>
              <a:ext uri="{FF2B5EF4-FFF2-40B4-BE49-F238E27FC236}">
                <a16:creationId xmlns:a16="http://schemas.microsoft.com/office/drawing/2014/main" id="{6BAC51DF-8E6C-47C8-85D7-8A7B5BCE9B39}"/>
              </a:ext>
            </a:extLst>
          </p:cNvPr>
          <p:cNvSpPr/>
          <p:nvPr/>
        </p:nvSpPr>
        <p:spPr>
          <a:xfrm>
            <a:off x="4021220" y="6266405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8" name="Organigramme : Connecteur 157">
            <a:extLst>
              <a:ext uri="{FF2B5EF4-FFF2-40B4-BE49-F238E27FC236}">
                <a16:creationId xmlns:a16="http://schemas.microsoft.com/office/drawing/2014/main" id="{E5E7007E-6D1D-4A6A-9E04-D3DAE3BC6092}"/>
              </a:ext>
            </a:extLst>
          </p:cNvPr>
          <p:cNvSpPr/>
          <p:nvPr/>
        </p:nvSpPr>
        <p:spPr>
          <a:xfrm>
            <a:off x="4266308" y="627006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3" name="Cercle : creux 162">
            <a:extLst>
              <a:ext uri="{FF2B5EF4-FFF2-40B4-BE49-F238E27FC236}">
                <a16:creationId xmlns:a16="http://schemas.microsoft.com/office/drawing/2014/main" id="{F3FFF5A3-7A7D-4FC9-B98E-C96732044113}"/>
              </a:ext>
            </a:extLst>
          </p:cNvPr>
          <p:cNvSpPr/>
          <p:nvPr/>
        </p:nvSpPr>
        <p:spPr>
          <a:xfrm>
            <a:off x="2918582" y="503333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4" name="Cercle : creux 163">
            <a:extLst>
              <a:ext uri="{FF2B5EF4-FFF2-40B4-BE49-F238E27FC236}">
                <a16:creationId xmlns:a16="http://schemas.microsoft.com/office/drawing/2014/main" id="{4E4141A1-3A6B-4A54-A8CE-035E9C87592F}"/>
              </a:ext>
            </a:extLst>
          </p:cNvPr>
          <p:cNvSpPr/>
          <p:nvPr/>
        </p:nvSpPr>
        <p:spPr>
          <a:xfrm>
            <a:off x="3145253" y="3571822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5" name="Cercle : creux 164">
            <a:extLst>
              <a:ext uri="{FF2B5EF4-FFF2-40B4-BE49-F238E27FC236}">
                <a16:creationId xmlns:a16="http://schemas.microsoft.com/office/drawing/2014/main" id="{8D93AAE3-F44D-4FD3-982C-F884BB055974}"/>
              </a:ext>
            </a:extLst>
          </p:cNvPr>
          <p:cNvSpPr/>
          <p:nvPr/>
        </p:nvSpPr>
        <p:spPr>
          <a:xfrm>
            <a:off x="3138562" y="388341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7" name="Cercle : creux 166">
            <a:extLst>
              <a:ext uri="{FF2B5EF4-FFF2-40B4-BE49-F238E27FC236}">
                <a16:creationId xmlns:a16="http://schemas.microsoft.com/office/drawing/2014/main" id="{537A43AF-563D-48D8-9602-49981F4A35AE}"/>
              </a:ext>
            </a:extLst>
          </p:cNvPr>
          <p:cNvSpPr/>
          <p:nvPr/>
        </p:nvSpPr>
        <p:spPr>
          <a:xfrm>
            <a:off x="4517696" y="625991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8" name="Cercle : creux 167">
            <a:extLst>
              <a:ext uri="{FF2B5EF4-FFF2-40B4-BE49-F238E27FC236}">
                <a16:creationId xmlns:a16="http://schemas.microsoft.com/office/drawing/2014/main" id="{7C1F9EE9-AA8B-4FFD-BA88-C0EE0993E890}"/>
              </a:ext>
            </a:extLst>
          </p:cNvPr>
          <p:cNvSpPr/>
          <p:nvPr/>
        </p:nvSpPr>
        <p:spPr>
          <a:xfrm>
            <a:off x="4501763" y="5981970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5" name="Organigramme : Connecteur 174">
            <a:extLst>
              <a:ext uri="{FF2B5EF4-FFF2-40B4-BE49-F238E27FC236}">
                <a16:creationId xmlns:a16="http://schemas.microsoft.com/office/drawing/2014/main" id="{516499F8-9FCE-4825-A8F1-3A85D7CD35EE}"/>
              </a:ext>
            </a:extLst>
          </p:cNvPr>
          <p:cNvSpPr/>
          <p:nvPr/>
        </p:nvSpPr>
        <p:spPr>
          <a:xfrm>
            <a:off x="2514230" y="596727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6" name="Organigramme : Connecteur 175">
            <a:extLst>
              <a:ext uri="{FF2B5EF4-FFF2-40B4-BE49-F238E27FC236}">
                <a16:creationId xmlns:a16="http://schemas.microsoft.com/office/drawing/2014/main" id="{5EB7D75F-EB55-4E9E-BAFA-8D759BC20D24}"/>
              </a:ext>
            </a:extLst>
          </p:cNvPr>
          <p:cNvSpPr/>
          <p:nvPr/>
        </p:nvSpPr>
        <p:spPr>
          <a:xfrm>
            <a:off x="2940337" y="596415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7" name="Cercle : creux 176">
            <a:extLst>
              <a:ext uri="{FF2B5EF4-FFF2-40B4-BE49-F238E27FC236}">
                <a16:creationId xmlns:a16="http://schemas.microsoft.com/office/drawing/2014/main" id="{4C90D12E-5EE4-4CA6-B246-549A5DB15BBE}"/>
              </a:ext>
            </a:extLst>
          </p:cNvPr>
          <p:cNvSpPr/>
          <p:nvPr/>
        </p:nvSpPr>
        <p:spPr>
          <a:xfrm>
            <a:off x="3146982" y="5961116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8" name="Organigramme : Connecteur 177">
            <a:extLst>
              <a:ext uri="{FF2B5EF4-FFF2-40B4-BE49-F238E27FC236}">
                <a16:creationId xmlns:a16="http://schemas.microsoft.com/office/drawing/2014/main" id="{B20A989A-9674-4ABD-91BB-566884864C05}"/>
              </a:ext>
            </a:extLst>
          </p:cNvPr>
          <p:cNvSpPr/>
          <p:nvPr/>
        </p:nvSpPr>
        <p:spPr>
          <a:xfrm>
            <a:off x="2731947" y="596104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0" name="Organigramme : Connecteur 179">
            <a:extLst>
              <a:ext uri="{FF2B5EF4-FFF2-40B4-BE49-F238E27FC236}">
                <a16:creationId xmlns:a16="http://schemas.microsoft.com/office/drawing/2014/main" id="{7DAF176D-4F36-44C4-9F22-C62E1281CBDB}"/>
              </a:ext>
            </a:extLst>
          </p:cNvPr>
          <p:cNvSpPr/>
          <p:nvPr/>
        </p:nvSpPr>
        <p:spPr>
          <a:xfrm>
            <a:off x="2915454" y="6275175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1" name="Cercle : creux 180">
            <a:extLst>
              <a:ext uri="{FF2B5EF4-FFF2-40B4-BE49-F238E27FC236}">
                <a16:creationId xmlns:a16="http://schemas.microsoft.com/office/drawing/2014/main" id="{0055E6B3-6CC9-4FAD-B939-6886799BF723}"/>
              </a:ext>
            </a:extLst>
          </p:cNvPr>
          <p:cNvSpPr/>
          <p:nvPr/>
        </p:nvSpPr>
        <p:spPr>
          <a:xfrm>
            <a:off x="3132147" y="627716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2" name="Organigramme : Connecteur 181">
            <a:extLst>
              <a:ext uri="{FF2B5EF4-FFF2-40B4-BE49-F238E27FC236}">
                <a16:creationId xmlns:a16="http://schemas.microsoft.com/office/drawing/2014/main" id="{0C5474EF-5014-49E6-9DA0-FC5C90A37106}"/>
              </a:ext>
            </a:extLst>
          </p:cNvPr>
          <p:cNvSpPr/>
          <p:nvPr/>
        </p:nvSpPr>
        <p:spPr>
          <a:xfrm>
            <a:off x="2707064" y="627207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4" name="Organigramme : Connecteur 183">
            <a:extLst>
              <a:ext uri="{FF2B5EF4-FFF2-40B4-BE49-F238E27FC236}">
                <a16:creationId xmlns:a16="http://schemas.microsoft.com/office/drawing/2014/main" id="{F6050A3A-4315-40C5-B043-68DF7A8F5AE2}"/>
              </a:ext>
            </a:extLst>
          </p:cNvPr>
          <p:cNvSpPr/>
          <p:nvPr/>
        </p:nvSpPr>
        <p:spPr>
          <a:xfrm>
            <a:off x="2924782" y="6555108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5" name="Cercle : creux 184">
            <a:extLst>
              <a:ext uri="{FF2B5EF4-FFF2-40B4-BE49-F238E27FC236}">
                <a16:creationId xmlns:a16="http://schemas.microsoft.com/office/drawing/2014/main" id="{7941DF96-FC88-4DD4-BBFE-D649DE41CAFC}"/>
              </a:ext>
            </a:extLst>
          </p:cNvPr>
          <p:cNvSpPr/>
          <p:nvPr/>
        </p:nvSpPr>
        <p:spPr>
          <a:xfrm>
            <a:off x="3141475" y="6557097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6" name="Organigramme : Connecteur 185">
            <a:extLst>
              <a:ext uri="{FF2B5EF4-FFF2-40B4-BE49-F238E27FC236}">
                <a16:creationId xmlns:a16="http://schemas.microsoft.com/office/drawing/2014/main" id="{A506E72C-CBD5-43E9-8234-206BEC7FAA41}"/>
              </a:ext>
            </a:extLst>
          </p:cNvPr>
          <p:cNvSpPr/>
          <p:nvPr/>
        </p:nvSpPr>
        <p:spPr>
          <a:xfrm>
            <a:off x="2716392" y="655200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87" name="Connecteur droit 186">
            <a:extLst>
              <a:ext uri="{FF2B5EF4-FFF2-40B4-BE49-F238E27FC236}">
                <a16:creationId xmlns:a16="http://schemas.microsoft.com/office/drawing/2014/main" id="{2ECCCB87-7839-4106-98B2-0484B6032450}"/>
              </a:ext>
            </a:extLst>
          </p:cNvPr>
          <p:cNvCxnSpPr/>
          <p:nvPr/>
        </p:nvCxnSpPr>
        <p:spPr>
          <a:xfrm>
            <a:off x="3253105" y="3551576"/>
            <a:ext cx="0" cy="321353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3" name="Organigramme : Connecteur 192">
            <a:extLst>
              <a:ext uri="{FF2B5EF4-FFF2-40B4-BE49-F238E27FC236}">
                <a16:creationId xmlns:a16="http://schemas.microsoft.com/office/drawing/2014/main" id="{63163CED-3795-4D64-ABB9-9522F4879E59}"/>
              </a:ext>
            </a:extLst>
          </p:cNvPr>
          <p:cNvSpPr/>
          <p:nvPr/>
        </p:nvSpPr>
        <p:spPr>
          <a:xfrm>
            <a:off x="2934114" y="475427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4" name="Cercle : creux 193">
            <a:extLst>
              <a:ext uri="{FF2B5EF4-FFF2-40B4-BE49-F238E27FC236}">
                <a16:creationId xmlns:a16="http://schemas.microsoft.com/office/drawing/2014/main" id="{AE220639-5022-41FC-B0B8-7BEEAD4F00CB}"/>
              </a:ext>
            </a:extLst>
          </p:cNvPr>
          <p:cNvSpPr/>
          <p:nvPr/>
        </p:nvSpPr>
        <p:spPr>
          <a:xfrm>
            <a:off x="3140759" y="475124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5" name="Organigramme : Connecteur 194">
            <a:extLst>
              <a:ext uri="{FF2B5EF4-FFF2-40B4-BE49-F238E27FC236}">
                <a16:creationId xmlns:a16="http://schemas.microsoft.com/office/drawing/2014/main" id="{ECAF2FA1-A084-4204-8286-83E4A061DEBA}"/>
              </a:ext>
            </a:extLst>
          </p:cNvPr>
          <p:cNvSpPr/>
          <p:nvPr/>
        </p:nvSpPr>
        <p:spPr>
          <a:xfrm>
            <a:off x="2725724" y="476050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2" name="Organigramme : Connecteur 191">
            <a:extLst>
              <a:ext uri="{FF2B5EF4-FFF2-40B4-BE49-F238E27FC236}">
                <a16:creationId xmlns:a16="http://schemas.microsoft.com/office/drawing/2014/main" id="{F0F3C219-4E8A-4BED-A448-F423716A044F}"/>
              </a:ext>
            </a:extLst>
          </p:cNvPr>
          <p:cNvSpPr/>
          <p:nvPr/>
        </p:nvSpPr>
        <p:spPr>
          <a:xfrm>
            <a:off x="2517338" y="475739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5" name="Organigramme : Connecteur 94">
            <a:extLst>
              <a:ext uri="{FF2B5EF4-FFF2-40B4-BE49-F238E27FC236}">
                <a16:creationId xmlns:a16="http://schemas.microsoft.com/office/drawing/2014/main" id="{A9630C16-2AFE-489B-ADE7-CB85EFE55A82}"/>
              </a:ext>
            </a:extLst>
          </p:cNvPr>
          <p:cNvSpPr/>
          <p:nvPr/>
        </p:nvSpPr>
        <p:spPr>
          <a:xfrm>
            <a:off x="2511122" y="576821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9" name="Organigramme : Connecteur 178">
            <a:extLst>
              <a:ext uri="{FF2B5EF4-FFF2-40B4-BE49-F238E27FC236}">
                <a16:creationId xmlns:a16="http://schemas.microsoft.com/office/drawing/2014/main" id="{E02CD97B-A9F2-4224-9FD6-AF836B3247F6}"/>
              </a:ext>
            </a:extLst>
          </p:cNvPr>
          <p:cNvSpPr/>
          <p:nvPr/>
        </p:nvSpPr>
        <p:spPr>
          <a:xfrm>
            <a:off x="2498678" y="6278298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3" name="Organigramme : Connecteur 182">
            <a:extLst>
              <a:ext uri="{FF2B5EF4-FFF2-40B4-BE49-F238E27FC236}">
                <a16:creationId xmlns:a16="http://schemas.microsoft.com/office/drawing/2014/main" id="{D0BE6418-E920-468D-B7D7-EF4CF5DF99A0}"/>
              </a:ext>
            </a:extLst>
          </p:cNvPr>
          <p:cNvSpPr/>
          <p:nvPr/>
        </p:nvSpPr>
        <p:spPr>
          <a:xfrm>
            <a:off x="2508006" y="655823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3" name="Organigramme : Connecteur 82">
            <a:extLst>
              <a:ext uri="{FF2B5EF4-FFF2-40B4-BE49-F238E27FC236}">
                <a16:creationId xmlns:a16="http://schemas.microsoft.com/office/drawing/2014/main" id="{11DAACB9-3168-4E6D-A65E-9E2D8489B38F}"/>
              </a:ext>
            </a:extLst>
          </p:cNvPr>
          <p:cNvSpPr/>
          <p:nvPr/>
        </p:nvSpPr>
        <p:spPr>
          <a:xfrm>
            <a:off x="2206535" y="6251508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4" name="Organigramme : Connecteur 83">
            <a:extLst>
              <a:ext uri="{FF2B5EF4-FFF2-40B4-BE49-F238E27FC236}">
                <a16:creationId xmlns:a16="http://schemas.microsoft.com/office/drawing/2014/main" id="{93F752B7-70EB-4FCE-92FE-19C512D03DD2}"/>
              </a:ext>
            </a:extLst>
          </p:cNvPr>
          <p:cNvSpPr/>
          <p:nvPr/>
        </p:nvSpPr>
        <p:spPr>
          <a:xfrm>
            <a:off x="2200320" y="6543870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5" name="Organigramme : Connecteur 154">
            <a:extLst>
              <a:ext uri="{FF2B5EF4-FFF2-40B4-BE49-F238E27FC236}">
                <a16:creationId xmlns:a16="http://schemas.microsoft.com/office/drawing/2014/main" id="{48C7E0B2-4703-4569-AF23-CB15423236E1}"/>
              </a:ext>
            </a:extLst>
          </p:cNvPr>
          <p:cNvSpPr/>
          <p:nvPr/>
        </p:nvSpPr>
        <p:spPr>
          <a:xfrm>
            <a:off x="2717643" y="415196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6" name="Cercle : creux 165">
            <a:extLst>
              <a:ext uri="{FF2B5EF4-FFF2-40B4-BE49-F238E27FC236}">
                <a16:creationId xmlns:a16="http://schemas.microsoft.com/office/drawing/2014/main" id="{57E03B1F-246C-4609-8031-F75BB74005F0}"/>
              </a:ext>
            </a:extLst>
          </p:cNvPr>
          <p:cNvSpPr/>
          <p:nvPr/>
        </p:nvSpPr>
        <p:spPr>
          <a:xfrm>
            <a:off x="2508006" y="4156406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6" name="Organigramme : Connecteur 195">
            <a:extLst>
              <a:ext uri="{FF2B5EF4-FFF2-40B4-BE49-F238E27FC236}">
                <a16:creationId xmlns:a16="http://schemas.microsoft.com/office/drawing/2014/main" id="{A89FB595-7B81-4683-9997-7496B263572E}"/>
              </a:ext>
            </a:extLst>
          </p:cNvPr>
          <p:cNvSpPr/>
          <p:nvPr/>
        </p:nvSpPr>
        <p:spPr>
          <a:xfrm>
            <a:off x="2903575" y="443803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7" name="Organigramme : Connecteur 196">
            <a:extLst>
              <a:ext uri="{FF2B5EF4-FFF2-40B4-BE49-F238E27FC236}">
                <a16:creationId xmlns:a16="http://schemas.microsoft.com/office/drawing/2014/main" id="{D49DA372-E878-418D-BFA2-A0A25C739477}"/>
              </a:ext>
            </a:extLst>
          </p:cNvPr>
          <p:cNvSpPr/>
          <p:nvPr/>
        </p:nvSpPr>
        <p:spPr>
          <a:xfrm>
            <a:off x="2720753" y="443499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8" name="Cercle : creux 197">
            <a:extLst>
              <a:ext uri="{FF2B5EF4-FFF2-40B4-BE49-F238E27FC236}">
                <a16:creationId xmlns:a16="http://schemas.microsoft.com/office/drawing/2014/main" id="{AF724CED-91CA-42E3-956D-AC477F823591}"/>
              </a:ext>
            </a:extLst>
          </p:cNvPr>
          <p:cNvSpPr/>
          <p:nvPr/>
        </p:nvSpPr>
        <p:spPr>
          <a:xfrm>
            <a:off x="2511116" y="4439436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9" name="Organigramme : Connecteur 198">
            <a:extLst>
              <a:ext uri="{FF2B5EF4-FFF2-40B4-BE49-F238E27FC236}">
                <a16:creationId xmlns:a16="http://schemas.microsoft.com/office/drawing/2014/main" id="{0A227C04-C36C-42B7-BB21-3AD1FF8208E2}"/>
              </a:ext>
            </a:extLst>
          </p:cNvPr>
          <p:cNvSpPr/>
          <p:nvPr/>
        </p:nvSpPr>
        <p:spPr>
          <a:xfrm>
            <a:off x="4024326" y="6558770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0" name="Organigramme : Connecteur 199">
            <a:extLst>
              <a:ext uri="{FF2B5EF4-FFF2-40B4-BE49-F238E27FC236}">
                <a16:creationId xmlns:a16="http://schemas.microsoft.com/office/drawing/2014/main" id="{71638288-19AE-4E2A-AA1C-030CE4E68E06}"/>
              </a:ext>
            </a:extLst>
          </p:cNvPr>
          <p:cNvSpPr/>
          <p:nvPr/>
        </p:nvSpPr>
        <p:spPr>
          <a:xfrm>
            <a:off x="4269414" y="656243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1" name="Cercle : creux 200">
            <a:extLst>
              <a:ext uri="{FF2B5EF4-FFF2-40B4-BE49-F238E27FC236}">
                <a16:creationId xmlns:a16="http://schemas.microsoft.com/office/drawing/2014/main" id="{E32C07F5-037C-4F21-9F41-383CF97F79C9}"/>
              </a:ext>
            </a:extLst>
          </p:cNvPr>
          <p:cNvSpPr/>
          <p:nvPr/>
        </p:nvSpPr>
        <p:spPr>
          <a:xfrm>
            <a:off x="4511471" y="655227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6" name="Organigramme : Connecteur 75">
            <a:extLst>
              <a:ext uri="{FF2B5EF4-FFF2-40B4-BE49-F238E27FC236}">
                <a16:creationId xmlns:a16="http://schemas.microsoft.com/office/drawing/2014/main" id="{176A1A47-7165-4225-B04A-055C8A321151}"/>
              </a:ext>
            </a:extLst>
          </p:cNvPr>
          <p:cNvSpPr/>
          <p:nvPr/>
        </p:nvSpPr>
        <p:spPr>
          <a:xfrm>
            <a:off x="3758981" y="550649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4" name="Organigramme : Connecteur 93">
            <a:extLst>
              <a:ext uri="{FF2B5EF4-FFF2-40B4-BE49-F238E27FC236}">
                <a16:creationId xmlns:a16="http://schemas.microsoft.com/office/drawing/2014/main" id="{0CC85A54-8C38-4C75-89C5-44AE798468FF}"/>
              </a:ext>
            </a:extLst>
          </p:cNvPr>
          <p:cNvSpPr/>
          <p:nvPr/>
        </p:nvSpPr>
        <p:spPr>
          <a:xfrm>
            <a:off x="3758981" y="561557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5" name="Organigramme : Connecteur 74">
            <a:extLst>
              <a:ext uri="{FF2B5EF4-FFF2-40B4-BE49-F238E27FC236}">
                <a16:creationId xmlns:a16="http://schemas.microsoft.com/office/drawing/2014/main" id="{05E12543-408E-4BCA-AB21-DD2B6D83C7DA}"/>
              </a:ext>
            </a:extLst>
          </p:cNvPr>
          <p:cNvSpPr/>
          <p:nvPr/>
        </p:nvSpPr>
        <p:spPr>
          <a:xfrm>
            <a:off x="3758981" y="5755162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3" name="Organigramme : Connecteur 142">
            <a:extLst>
              <a:ext uri="{FF2B5EF4-FFF2-40B4-BE49-F238E27FC236}">
                <a16:creationId xmlns:a16="http://schemas.microsoft.com/office/drawing/2014/main" id="{2EEC295F-5264-47BB-A06B-D966B6644FA6}"/>
              </a:ext>
            </a:extLst>
          </p:cNvPr>
          <p:cNvSpPr/>
          <p:nvPr/>
        </p:nvSpPr>
        <p:spPr>
          <a:xfrm>
            <a:off x="3726552" y="5934264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4" name="Cercle : creux 203">
            <a:extLst>
              <a:ext uri="{FF2B5EF4-FFF2-40B4-BE49-F238E27FC236}">
                <a16:creationId xmlns:a16="http://schemas.microsoft.com/office/drawing/2014/main" id="{0208701B-2355-4538-BF8B-320C05B37186}"/>
              </a:ext>
            </a:extLst>
          </p:cNvPr>
          <p:cNvSpPr/>
          <p:nvPr/>
        </p:nvSpPr>
        <p:spPr>
          <a:xfrm>
            <a:off x="3995813" y="5368255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5" name="Organigramme : Connecteur 204">
            <a:extLst>
              <a:ext uri="{FF2B5EF4-FFF2-40B4-BE49-F238E27FC236}">
                <a16:creationId xmlns:a16="http://schemas.microsoft.com/office/drawing/2014/main" id="{8E475F84-F3FB-4A83-89C4-B16241E23E05}"/>
              </a:ext>
            </a:extLst>
          </p:cNvPr>
          <p:cNvSpPr/>
          <p:nvPr/>
        </p:nvSpPr>
        <p:spPr>
          <a:xfrm>
            <a:off x="4000093" y="550876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6" name="Organigramme : Connecteur 205">
            <a:extLst>
              <a:ext uri="{FF2B5EF4-FFF2-40B4-BE49-F238E27FC236}">
                <a16:creationId xmlns:a16="http://schemas.microsoft.com/office/drawing/2014/main" id="{A1E5DB7A-E278-4A17-8990-D10C5845C58C}"/>
              </a:ext>
            </a:extLst>
          </p:cNvPr>
          <p:cNvSpPr/>
          <p:nvPr/>
        </p:nvSpPr>
        <p:spPr>
          <a:xfrm>
            <a:off x="4000093" y="561784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7" name="Organigramme : Connecteur 206">
            <a:extLst>
              <a:ext uri="{FF2B5EF4-FFF2-40B4-BE49-F238E27FC236}">
                <a16:creationId xmlns:a16="http://schemas.microsoft.com/office/drawing/2014/main" id="{E186D06C-AE3E-49DB-A4C5-C8B59E2E127A}"/>
              </a:ext>
            </a:extLst>
          </p:cNvPr>
          <p:cNvSpPr/>
          <p:nvPr/>
        </p:nvSpPr>
        <p:spPr>
          <a:xfrm>
            <a:off x="4000093" y="575743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8" name="Cercle : creux 217">
            <a:extLst>
              <a:ext uri="{FF2B5EF4-FFF2-40B4-BE49-F238E27FC236}">
                <a16:creationId xmlns:a16="http://schemas.microsoft.com/office/drawing/2014/main" id="{F6AC672A-EBAF-4229-89E9-5F80776E4513}"/>
              </a:ext>
            </a:extLst>
          </p:cNvPr>
          <p:cNvSpPr/>
          <p:nvPr/>
        </p:nvSpPr>
        <p:spPr>
          <a:xfrm>
            <a:off x="4259534" y="5488847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2" name="Organigramme : Connecteur 211">
            <a:extLst>
              <a:ext uri="{FF2B5EF4-FFF2-40B4-BE49-F238E27FC236}">
                <a16:creationId xmlns:a16="http://schemas.microsoft.com/office/drawing/2014/main" id="{9576F6F2-C12E-4D5B-8A7B-F29D778AAD63}"/>
              </a:ext>
            </a:extLst>
          </p:cNvPr>
          <p:cNvSpPr/>
          <p:nvPr/>
        </p:nvSpPr>
        <p:spPr>
          <a:xfrm>
            <a:off x="4255862" y="5611210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3" name="Organigramme : Connecteur 212">
            <a:extLst>
              <a:ext uri="{FF2B5EF4-FFF2-40B4-BE49-F238E27FC236}">
                <a16:creationId xmlns:a16="http://schemas.microsoft.com/office/drawing/2014/main" id="{4BEEDB64-BFDF-4D94-A374-626E89AA0695}"/>
              </a:ext>
            </a:extLst>
          </p:cNvPr>
          <p:cNvSpPr/>
          <p:nvPr/>
        </p:nvSpPr>
        <p:spPr>
          <a:xfrm>
            <a:off x="4255862" y="575080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9" name="Cercle : creux 218">
            <a:extLst>
              <a:ext uri="{FF2B5EF4-FFF2-40B4-BE49-F238E27FC236}">
                <a16:creationId xmlns:a16="http://schemas.microsoft.com/office/drawing/2014/main" id="{1B434291-7812-43AD-94DE-8A237BE09F3F}"/>
              </a:ext>
            </a:extLst>
          </p:cNvPr>
          <p:cNvSpPr/>
          <p:nvPr/>
        </p:nvSpPr>
        <p:spPr>
          <a:xfrm>
            <a:off x="4515302" y="562931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7" name="Organigramme : Connecteur 216">
            <a:extLst>
              <a:ext uri="{FF2B5EF4-FFF2-40B4-BE49-F238E27FC236}">
                <a16:creationId xmlns:a16="http://schemas.microsoft.com/office/drawing/2014/main" id="{A4285E70-9742-41C0-AD6B-0939174A221D}"/>
              </a:ext>
            </a:extLst>
          </p:cNvPr>
          <p:cNvSpPr/>
          <p:nvPr/>
        </p:nvSpPr>
        <p:spPr>
          <a:xfrm>
            <a:off x="4514284" y="575876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0" name="Organigramme : Connecteur 219">
            <a:extLst>
              <a:ext uri="{FF2B5EF4-FFF2-40B4-BE49-F238E27FC236}">
                <a16:creationId xmlns:a16="http://schemas.microsoft.com/office/drawing/2014/main" id="{CEEE53CE-7874-4221-9552-B50218EB2697}"/>
              </a:ext>
            </a:extLst>
          </p:cNvPr>
          <p:cNvSpPr/>
          <p:nvPr/>
        </p:nvSpPr>
        <p:spPr>
          <a:xfrm>
            <a:off x="4029624" y="5041381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1" name="Organigramme : Connecteur 220">
            <a:extLst>
              <a:ext uri="{FF2B5EF4-FFF2-40B4-BE49-F238E27FC236}">
                <a16:creationId xmlns:a16="http://schemas.microsoft.com/office/drawing/2014/main" id="{D8979FD5-29B1-40CE-9AE5-0459A75B18C6}"/>
              </a:ext>
            </a:extLst>
          </p:cNvPr>
          <p:cNvSpPr/>
          <p:nvPr/>
        </p:nvSpPr>
        <p:spPr>
          <a:xfrm>
            <a:off x="4269489" y="504667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2" name="Organigramme : Connecteur 221">
            <a:extLst>
              <a:ext uri="{FF2B5EF4-FFF2-40B4-BE49-F238E27FC236}">
                <a16:creationId xmlns:a16="http://schemas.microsoft.com/office/drawing/2014/main" id="{4E6F521F-C973-45C6-BDEC-ED3295225C63}"/>
              </a:ext>
            </a:extLst>
          </p:cNvPr>
          <p:cNvSpPr/>
          <p:nvPr/>
        </p:nvSpPr>
        <p:spPr>
          <a:xfrm>
            <a:off x="4508033" y="505065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6" name="Cercle : creux 225">
            <a:extLst>
              <a:ext uri="{FF2B5EF4-FFF2-40B4-BE49-F238E27FC236}">
                <a16:creationId xmlns:a16="http://schemas.microsoft.com/office/drawing/2014/main" id="{9B2A3C06-FC15-42DD-9A9D-FB7BE5F7318E}"/>
              </a:ext>
            </a:extLst>
          </p:cNvPr>
          <p:cNvSpPr/>
          <p:nvPr/>
        </p:nvSpPr>
        <p:spPr>
          <a:xfrm>
            <a:off x="4509720" y="4752565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7" name="Organigramme : Connecteur 226">
            <a:extLst>
              <a:ext uri="{FF2B5EF4-FFF2-40B4-BE49-F238E27FC236}">
                <a16:creationId xmlns:a16="http://schemas.microsoft.com/office/drawing/2014/main" id="{44A2E734-FF58-496B-839A-68B319A45392}"/>
              </a:ext>
            </a:extLst>
          </p:cNvPr>
          <p:cNvSpPr/>
          <p:nvPr/>
        </p:nvSpPr>
        <p:spPr>
          <a:xfrm>
            <a:off x="4026979" y="475645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8" name="Organigramme : Connecteur 227">
            <a:extLst>
              <a:ext uri="{FF2B5EF4-FFF2-40B4-BE49-F238E27FC236}">
                <a16:creationId xmlns:a16="http://schemas.microsoft.com/office/drawing/2014/main" id="{27A22B78-F60D-4A6B-A7DE-8570047D3817}"/>
              </a:ext>
            </a:extLst>
          </p:cNvPr>
          <p:cNvSpPr/>
          <p:nvPr/>
        </p:nvSpPr>
        <p:spPr>
          <a:xfrm>
            <a:off x="4266844" y="4761752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9" name="Cercle : creux 228">
            <a:extLst>
              <a:ext uri="{FF2B5EF4-FFF2-40B4-BE49-F238E27FC236}">
                <a16:creationId xmlns:a16="http://schemas.microsoft.com/office/drawing/2014/main" id="{985AC41C-9FCA-4BAC-A1A6-22CF064D5AAD}"/>
              </a:ext>
            </a:extLst>
          </p:cNvPr>
          <p:cNvSpPr/>
          <p:nvPr/>
        </p:nvSpPr>
        <p:spPr>
          <a:xfrm>
            <a:off x="4511041" y="4435836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0" name="Organigramme : Connecteur 229">
            <a:extLst>
              <a:ext uri="{FF2B5EF4-FFF2-40B4-BE49-F238E27FC236}">
                <a16:creationId xmlns:a16="http://schemas.microsoft.com/office/drawing/2014/main" id="{16125815-C8BF-4DDE-BFDD-8E010CCB14E2}"/>
              </a:ext>
            </a:extLst>
          </p:cNvPr>
          <p:cNvSpPr/>
          <p:nvPr/>
        </p:nvSpPr>
        <p:spPr>
          <a:xfrm>
            <a:off x="4028300" y="4439728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2" name="Cercle : creux 231">
            <a:extLst>
              <a:ext uri="{FF2B5EF4-FFF2-40B4-BE49-F238E27FC236}">
                <a16:creationId xmlns:a16="http://schemas.microsoft.com/office/drawing/2014/main" id="{4FE1255F-ED09-459D-8123-C587C7B5519D}"/>
              </a:ext>
            </a:extLst>
          </p:cNvPr>
          <p:cNvSpPr/>
          <p:nvPr/>
        </p:nvSpPr>
        <p:spPr>
          <a:xfrm>
            <a:off x="4269855" y="444113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3" name="Cercle : creux 232">
            <a:extLst>
              <a:ext uri="{FF2B5EF4-FFF2-40B4-BE49-F238E27FC236}">
                <a16:creationId xmlns:a16="http://schemas.microsoft.com/office/drawing/2014/main" id="{1476D380-0887-4164-964C-4E9A3AB0B41A}"/>
              </a:ext>
            </a:extLst>
          </p:cNvPr>
          <p:cNvSpPr/>
          <p:nvPr/>
        </p:nvSpPr>
        <p:spPr>
          <a:xfrm>
            <a:off x="4511045" y="4149585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4" name="Organigramme : Connecteur 233">
            <a:extLst>
              <a:ext uri="{FF2B5EF4-FFF2-40B4-BE49-F238E27FC236}">
                <a16:creationId xmlns:a16="http://schemas.microsoft.com/office/drawing/2014/main" id="{2BC09E01-87E0-449C-BA97-22AC327AED10}"/>
              </a:ext>
            </a:extLst>
          </p:cNvPr>
          <p:cNvSpPr/>
          <p:nvPr/>
        </p:nvSpPr>
        <p:spPr>
          <a:xfrm>
            <a:off x="4028304" y="415347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5" name="Organigramme : Connecteur 234">
            <a:extLst>
              <a:ext uri="{FF2B5EF4-FFF2-40B4-BE49-F238E27FC236}">
                <a16:creationId xmlns:a16="http://schemas.microsoft.com/office/drawing/2014/main" id="{EA4733E8-E294-4131-AEA5-98C813B400FA}"/>
              </a:ext>
            </a:extLst>
          </p:cNvPr>
          <p:cNvSpPr/>
          <p:nvPr/>
        </p:nvSpPr>
        <p:spPr>
          <a:xfrm>
            <a:off x="4268169" y="4158772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6" name="Organigramme : Connecteur 235">
            <a:extLst>
              <a:ext uri="{FF2B5EF4-FFF2-40B4-BE49-F238E27FC236}">
                <a16:creationId xmlns:a16="http://schemas.microsoft.com/office/drawing/2014/main" id="{646BC01B-8CDC-4729-9615-F8CA8C949DB8}"/>
              </a:ext>
            </a:extLst>
          </p:cNvPr>
          <p:cNvSpPr/>
          <p:nvPr/>
        </p:nvSpPr>
        <p:spPr>
          <a:xfrm>
            <a:off x="5368958" y="597900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7" name="Organigramme : Connecteur 236">
            <a:extLst>
              <a:ext uri="{FF2B5EF4-FFF2-40B4-BE49-F238E27FC236}">
                <a16:creationId xmlns:a16="http://schemas.microsoft.com/office/drawing/2014/main" id="{4DDFECCC-E8D5-4265-8C0A-1852E94D99FE}"/>
              </a:ext>
            </a:extLst>
          </p:cNvPr>
          <p:cNvSpPr/>
          <p:nvPr/>
        </p:nvSpPr>
        <p:spPr>
          <a:xfrm>
            <a:off x="5609792" y="5975890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4" name="Cercle : creux 243">
            <a:extLst>
              <a:ext uri="{FF2B5EF4-FFF2-40B4-BE49-F238E27FC236}">
                <a16:creationId xmlns:a16="http://schemas.microsoft.com/office/drawing/2014/main" id="{671B7D81-4925-4779-8AFC-D05B5AAAE97C}"/>
              </a:ext>
            </a:extLst>
          </p:cNvPr>
          <p:cNvSpPr/>
          <p:nvPr/>
        </p:nvSpPr>
        <p:spPr>
          <a:xfrm>
            <a:off x="5624307" y="562402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6" name="Cercle : creux 245">
            <a:extLst>
              <a:ext uri="{FF2B5EF4-FFF2-40B4-BE49-F238E27FC236}">
                <a16:creationId xmlns:a16="http://schemas.microsoft.com/office/drawing/2014/main" id="{372117E5-9BE8-48DC-AB5B-73B924E111F4}"/>
              </a:ext>
            </a:extLst>
          </p:cNvPr>
          <p:cNvSpPr/>
          <p:nvPr/>
        </p:nvSpPr>
        <p:spPr>
          <a:xfrm>
            <a:off x="5097119" y="548431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7" name="Cercle : creux 246">
            <a:extLst>
              <a:ext uri="{FF2B5EF4-FFF2-40B4-BE49-F238E27FC236}">
                <a16:creationId xmlns:a16="http://schemas.microsoft.com/office/drawing/2014/main" id="{1061E553-6257-4B18-8C79-E9949A225C39}"/>
              </a:ext>
            </a:extLst>
          </p:cNvPr>
          <p:cNvSpPr/>
          <p:nvPr/>
        </p:nvSpPr>
        <p:spPr>
          <a:xfrm>
            <a:off x="5378125" y="503620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2" name="Cercle : creux 241">
            <a:extLst>
              <a:ext uri="{FF2B5EF4-FFF2-40B4-BE49-F238E27FC236}">
                <a16:creationId xmlns:a16="http://schemas.microsoft.com/office/drawing/2014/main" id="{38ACDC06-564B-4E21-91A8-3B88366B3B00}"/>
              </a:ext>
            </a:extLst>
          </p:cNvPr>
          <p:cNvSpPr/>
          <p:nvPr/>
        </p:nvSpPr>
        <p:spPr>
          <a:xfrm>
            <a:off x="5100469" y="561493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9" name="Organigramme : Connecteur 238">
            <a:extLst>
              <a:ext uri="{FF2B5EF4-FFF2-40B4-BE49-F238E27FC236}">
                <a16:creationId xmlns:a16="http://schemas.microsoft.com/office/drawing/2014/main" id="{D56B5344-3C3C-4941-80FE-D1D28DA83315}"/>
              </a:ext>
            </a:extLst>
          </p:cNvPr>
          <p:cNvSpPr/>
          <p:nvPr/>
        </p:nvSpPr>
        <p:spPr>
          <a:xfrm>
            <a:off x="5100469" y="576065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8" name="Organigramme : Connecteur 237">
            <a:extLst>
              <a:ext uri="{FF2B5EF4-FFF2-40B4-BE49-F238E27FC236}">
                <a16:creationId xmlns:a16="http://schemas.microsoft.com/office/drawing/2014/main" id="{D207E09E-5CC2-4CCB-8714-EB332C5B8C44}"/>
              </a:ext>
            </a:extLst>
          </p:cNvPr>
          <p:cNvSpPr/>
          <p:nvPr/>
        </p:nvSpPr>
        <p:spPr>
          <a:xfrm>
            <a:off x="5064658" y="5945987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3" name="Cercle : creux 242">
            <a:extLst>
              <a:ext uri="{FF2B5EF4-FFF2-40B4-BE49-F238E27FC236}">
                <a16:creationId xmlns:a16="http://schemas.microsoft.com/office/drawing/2014/main" id="{33913087-217A-4A45-A1FB-EC6C13DFD23E}"/>
              </a:ext>
            </a:extLst>
          </p:cNvPr>
          <p:cNvSpPr/>
          <p:nvPr/>
        </p:nvSpPr>
        <p:spPr>
          <a:xfrm>
            <a:off x="5371427" y="562235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0" name="Organigramme : Connecteur 239">
            <a:extLst>
              <a:ext uri="{FF2B5EF4-FFF2-40B4-BE49-F238E27FC236}">
                <a16:creationId xmlns:a16="http://schemas.microsoft.com/office/drawing/2014/main" id="{24E28D1B-44CA-468D-BD1D-BD387FFBD2E5}"/>
              </a:ext>
            </a:extLst>
          </p:cNvPr>
          <p:cNvSpPr/>
          <p:nvPr/>
        </p:nvSpPr>
        <p:spPr>
          <a:xfrm>
            <a:off x="5375655" y="5769665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1" name="Organigramme : Connecteur 240">
            <a:extLst>
              <a:ext uri="{FF2B5EF4-FFF2-40B4-BE49-F238E27FC236}">
                <a16:creationId xmlns:a16="http://schemas.microsoft.com/office/drawing/2014/main" id="{3694B76E-4F62-4B3C-B640-9BA7638C5C4C}"/>
              </a:ext>
            </a:extLst>
          </p:cNvPr>
          <p:cNvSpPr/>
          <p:nvPr/>
        </p:nvSpPr>
        <p:spPr>
          <a:xfrm>
            <a:off x="5611465" y="577157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9" name="Organigramme : Connecteur 248">
            <a:extLst>
              <a:ext uri="{FF2B5EF4-FFF2-40B4-BE49-F238E27FC236}">
                <a16:creationId xmlns:a16="http://schemas.microsoft.com/office/drawing/2014/main" id="{643CBD7F-0523-4FE8-AE63-55621CCD9E22}"/>
              </a:ext>
            </a:extLst>
          </p:cNvPr>
          <p:cNvSpPr/>
          <p:nvPr/>
        </p:nvSpPr>
        <p:spPr>
          <a:xfrm>
            <a:off x="5058099" y="6531426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0" name="Organigramme : Connecteur 249">
            <a:extLst>
              <a:ext uri="{FF2B5EF4-FFF2-40B4-BE49-F238E27FC236}">
                <a16:creationId xmlns:a16="http://schemas.microsoft.com/office/drawing/2014/main" id="{480FF83E-2BE9-401F-BA18-57A417F01617}"/>
              </a:ext>
            </a:extLst>
          </p:cNvPr>
          <p:cNvSpPr/>
          <p:nvPr/>
        </p:nvSpPr>
        <p:spPr>
          <a:xfrm>
            <a:off x="5372479" y="655039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1" name="Organigramme : Connecteur 250">
            <a:extLst>
              <a:ext uri="{FF2B5EF4-FFF2-40B4-BE49-F238E27FC236}">
                <a16:creationId xmlns:a16="http://schemas.microsoft.com/office/drawing/2014/main" id="{08B8DD2C-4BC8-46C5-BC81-4649F727EAE5}"/>
              </a:ext>
            </a:extLst>
          </p:cNvPr>
          <p:cNvSpPr/>
          <p:nvPr/>
        </p:nvSpPr>
        <p:spPr>
          <a:xfrm>
            <a:off x="5617567" y="655405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2" name="Organigramme : Connecteur 251">
            <a:extLst>
              <a:ext uri="{FF2B5EF4-FFF2-40B4-BE49-F238E27FC236}">
                <a16:creationId xmlns:a16="http://schemas.microsoft.com/office/drawing/2014/main" id="{A3103888-40AA-4CF1-914B-B0186059CAED}"/>
              </a:ext>
            </a:extLst>
          </p:cNvPr>
          <p:cNvSpPr/>
          <p:nvPr/>
        </p:nvSpPr>
        <p:spPr>
          <a:xfrm>
            <a:off x="5065917" y="6240985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3" name="Organigramme : Connecteur 252">
            <a:extLst>
              <a:ext uri="{FF2B5EF4-FFF2-40B4-BE49-F238E27FC236}">
                <a16:creationId xmlns:a16="http://schemas.microsoft.com/office/drawing/2014/main" id="{4B600AA5-8218-4950-AEE4-6A5E2544C736}"/>
              </a:ext>
            </a:extLst>
          </p:cNvPr>
          <p:cNvSpPr/>
          <p:nvPr/>
        </p:nvSpPr>
        <p:spPr>
          <a:xfrm>
            <a:off x="5377505" y="6258996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5" name="Cercle : creux 254">
            <a:extLst>
              <a:ext uri="{FF2B5EF4-FFF2-40B4-BE49-F238E27FC236}">
                <a16:creationId xmlns:a16="http://schemas.microsoft.com/office/drawing/2014/main" id="{A36B81FA-9145-4259-AD71-DCBDE227FDF2}"/>
              </a:ext>
            </a:extLst>
          </p:cNvPr>
          <p:cNvSpPr/>
          <p:nvPr/>
        </p:nvSpPr>
        <p:spPr>
          <a:xfrm>
            <a:off x="5627658" y="6262100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6" name="Cercle : creux 255">
            <a:extLst>
              <a:ext uri="{FF2B5EF4-FFF2-40B4-BE49-F238E27FC236}">
                <a16:creationId xmlns:a16="http://schemas.microsoft.com/office/drawing/2014/main" id="{FA78E439-ED55-4F60-A60F-7D7A7A7F875D}"/>
              </a:ext>
            </a:extLst>
          </p:cNvPr>
          <p:cNvSpPr/>
          <p:nvPr/>
        </p:nvSpPr>
        <p:spPr>
          <a:xfrm>
            <a:off x="5049307" y="4994750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7" name="Cercle : creux 256">
            <a:extLst>
              <a:ext uri="{FF2B5EF4-FFF2-40B4-BE49-F238E27FC236}">
                <a16:creationId xmlns:a16="http://schemas.microsoft.com/office/drawing/2014/main" id="{A2BDF78B-479E-4CA7-8CFB-987DED6E247F}"/>
              </a:ext>
            </a:extLst>
          </p:cNvPr>
          <p:cNvSpPr/>
          <p:nvPr/>
        </p:nvSpPr>
        <p:spPr>
          <a:xfrm>
            <a:off x="5619286" y="5041226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8" name="Cercle : creux 257">
            <a:extLst>
              <a:ext uri="{FF2B5EF4-FFF2-40B4-BE49-F238E27FC236}">
                <a16:creationId xmlns:a16="http://schemas.microsoft.com/office/drawing/2014/main" id="{4EC2D7DF-2EEB-4C30-B717-70B9B4264AB4}"/>
              </a:ext>
            </a:extLst>
          </p:cNvPr>
          <p:cNvSpPr/>
          <p:nvPr/>
        </p:nvSpPr>
        <p:spPr>
          <a:xfrm>
            <a:off x="5379795" y="475149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9" name="Cercle : creux 258">
            <a:extLst>
              <a:ext uri="{FF2B5EF4-FFF2-40B4-BE49-F238E27FC236}">
                <a16:creationId xmlns:a16="http://schemas.microsoft.com/office/drawing/2014/main" id="{95363AF1-5A6D-4ABC-AF39-2B288216D25B}"/>
              </a:ext>
            </a:extLst>
          </p:cNvPr>
          <p:cNvSpPr/>
          <p:nvPr/>
        </p:nvSpPr>
        <p:spPr>
          <a:xfrm>
            <a:off x="5050977" y="4710048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0" name="Cercle : creux 259">
            <a:extLst>
              <a:ext uri="{FF2B5EF4-FFF2-40B4-BE49-F238E27FC236}">
                <a16:creationId xmlns:a16="http://schemas.microsoft.com/office/drawing/2014/main" id="{E698FC9C-5704-445A-94FC-ADF8F6C44E54}"/>
              </a:ext>
            </a:extLst>
          </p:cNvPr>
          <p:cNvSpPr/>
          <p:nvPr/>
        </p:nvSpPr>
        <p:spPr>
          <a:xfrm>
            <a:off x="5620956" y="475652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1" name="Cercle : creux 260">
            <a:extLst>
              <a:ext uri="{FF2B5EF4-FFF2-40B4-BE49-F238E27FC236}">
                <a16:creationId xmlns:a16="http://schemas.microsoft.com/office/drawing/2014/main" id="{AA2A548D-8D60-4F82-82AE-75DA5562AA7B}"/>
              </a:ext>
            </a:extLst>
          </p:cNvPr>
          <p:cNvSpPr/>
          <p:nvPr/>
        </p:nvSpPr>
        <p:spPr>
          <a:xfrm>
            <a:off x="5376446" y="444669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2" name="Cercle : creux 261">
            <a:extLst>
              <a:ext uri="{FF2B5EF4-FFF2-40B4-BE49-F238E27FC236}">
                <a16:creationId xmlns:a16="http://schemas.microsoft.com/office/drawing/2014/main" id="{A3AEE2CA-56AF-4044-8E4C-2A35A982BA03}"/>
              </a:ext>
            </a:extLst>
          </p:cNvPr>
          <p:cNvSpPr/>
          <p:nvPr/>
        </p:nvSpPr>
        <p:spPr>
          <a:xfrm>
            <a:off x="5047628" y="4405248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4" name="Cercle : creux 263">
            <a:extLst>
              <a:ext uri="{FF2B5EF4-FFF2-40B4-BE49-F238E27FC236}">
                <a16:creationId xmlns:a16="http://schemas.microsoft.com/office/drawing/2014/main" id="{483B5A14-34EF-4B10-9E6C-EB351CF25A75}"/>
              </a:ext>
            </a:extLst>
          </p:cNvPr>
          <p:cNvSpPr/>
          <p:nvPr/>
        </p:nvSpPr>
        <p:spPr>
          <a:xfrm>
            <a:off x="5381471" y="416032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5" name="Cercle : creux 264">
            <a:extLst>
              <a:ext uri="{FF2B5EF4-FFF2-40B4-BE49-F238E27FC236}">
                <a16:creationId xmlns:a16="http://schemas.microsoft.com/office/drawing/2014/main" id="{A4F93541-2333-4B3C-A7E5-2F043E6D3C3F}"/>
              </a:ext>
            </a:extLst>
          </p:cNvPr>
          <p:cNvSpPr/>
          <p:nvPr/>
        </p:nvSpPr>
        <p:spPr>
          <a:xfrm>
            <a:off x="5047629" y="4123894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8" name="Cercle : creux 267">
            <a:extLst>
              <a:ext uri="{FF2B5EF4-FFF2-40B4-BE49-F238E27FC236}">
                <a16:creationId xmlns:a16="http://schemas.microsoft.com/office/drawing/2014/main" id="{7ADC93E5-E823-4652-B396-ADC14FEB7A41}"/>
              </a:ext>
            </a:extLst>
          </p:cNvPr>
          <p:cNvSpPr/>
          <p:nvPr/>
        </p:nvSpPr>
        <p:spPr>
          <a:xfrm>
            <a:off x="5049304" y="3844217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9" name="Cercle : creux 268">
            <a:extLst>
              <a:ext uri="{FF2B5EF4-FFF2-40B4-BE49-F238E27FC236}">
                <a16:creationId xmlns:a16="http://schemas.microsoft.com/office/drawing/2014/main" id="{3E97DB8D-3243-4FDA-BAAC-1AEC50F3E550}"/>
              </a:ext>
            </a:extLst>
          </p:cNvPr>
          <p:cNvSpPr/>
          <p:nvPr/>
        </p:nvSpPr>
        <p:spPr>
          <a:xfrm>
            <a:off x="5619283" y="389069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1" name="Cercle : creux 270">
            <a:extLst>
              <a:ext uri="{FF2B5EF4-FFF2-40B4-BE49-F238E27FC236}">
                <a16:creationId xmlns:a16="http://schemas.microsoft.com/office/drawing/2014/main" id="{260C9110-7A42-4846-B448-273F13C8177E}"/>
              </a:ext>
            </a:extLst>
          </p:cNvPr>
          <p:cNvSpPr/>
          <p:nvPr/>
        </p:nvSpPr>
        <p:spPr>
          <a:xfrm>
            <a:off x="5050980" y="3539417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2" name="Cercle : creux 271">
            <a:extLst>
              <a:ext uri="{FF2B5EF4-FFF2-40B4-BE49-F238E27FC236}">
                <a16:creationId xmlns:a16="http://schemas.microsoft.com/office/drawing/2014/main" id="{0956993E-C1E6-4843-855E-B8110D330FE4}"/>
              </a:ext>
            </a:extLst>
          </p:cNvPr>
          <p:cNvSpPr/>
          <p:nvPr/>
        </p:nvSpPr>
        <p:spPr>
          <a:xfrm>
            <a:off x="5620959" y="358589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4" name="Organigramme : Connecteur 273">
            <a:extLst>
              <a:ext uri="{FF2B5EF4-FFF2-40B4-BE49-F238E27FC236}">
                <a16:creationId xmlns:a16="http://schemas.microsoft.com/office/drawing/2014/main" id="{F1E1E301-7B4D-4342-8577-D444B65EBF4C}"/>
              </a:ext>
            </a:extLst>
          </p:cNvPr>
          <p:cNvSpPr/>
          <p:nvPr/>
        </p:nvSpPr>
        <p:spPr>
          <a:xfrm>
            <a:off x="6429245" y="6548718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5" name="Organigramme : Connecteur 274">
            <a:extLst>
              <a:ext uri="{FF2B5EF4-FFF2-40B4-BE49-F238E27FC236}">
                <a16:creationId xmlns:a16="http://schemas.microsoft.com/office/drawing/2014/main" id="{88D6C5A1-47CE-4FFF-AD83-F438F3F03FE8}"/>
              </a:ext>
            </a:extLst>
          </p:cNvPr>
          <p:cNvSpPr/>
          <p:nvPr/>
        </p:nvSpPr>
        <p:spPr>
          <a:xfrm>
            <a:off x="6677682" y="654903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3" name="Organigramme : Connecteur 272">
            <a:extLst>
              <a:ext uri="{FF2B5EF4-FFF2-40B4-BE49-F238E27FC236}">
                <a16:creationId xmlns:a16="http://schemas.microsoft.com/office/drawing/2014/main" id="{0B362BE8-1711-4441-8EE5-C0940330452D}"/>
              </a:ext>
            </a:extLst>
          </p:cNvPr>
          <p:cNvSpPr/>
          <p:nvPr/>
        </p:nvSpPr>
        <p:spPr>
          <a:xfrm>
            <a:off x="6141657" y="6523053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6" name="Organigramme : Connecteur 275">
            <a:extLst>
              <a:ext uri="{FF2B5EF4-FFF2-40B4-BE49-F238E27FC236}">
                <a16:creationId xmlns:a16="http://schemas.microsoft.com/office/drawing/2014/main" id="{7CC6B45B-DE0E-4963-A8E8-1527B404D2BA}"/>
              </a:ext>
            </a:extLst>
          </p:cNvPr>
          <p:cNvSpPr/>
          <p:nvPr/>
        </p:nvSpPr>
        <p:spPr>
          <a:xfrm>
            <a:off x="6427565" y="6248943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8" name="Organigramme : Connecteur 277">
            <a:extLst>
              <a:ext uri="{FF2B5EF4-FFF2-40B4-BE49-F238E27FC236}">
                <a16:creationId xmlns:a16="http://schemas.microsoft.com/office/drawing/2014/main" id="{EB9C9539-74C8-4404-BEA8-4B30D7F6B92A}"/>
              </a:ext>
            </a:extLst>
          </p:cNvPr>
          <p:cNvSpPr/>
          <p:nvPr/>
        </p:nvSpPr>
        <p:spPr>
          <a:xfrm>
            <a:off x="6139977" y="6223278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9" name="Cercle : creux 278">
            <a:extLst>
              <a:ext uri="{FF2B5EF4-FFF2-40B4-BE49-F238E27FC236}">
                <a16:creationId xmlns:a16="http://schemas.microsoft.com/office/drawing/2014/main" id="{0FB881B1-4E07-4C3E-B298-C2B820AF99E0}"/>
              </a:ext>
            </a:extLst>
          </p:cNvPr>
          <p:cNvSpPr/>
          <p:nvPr/>
        </p:nvSpPr>
        <p:spPr>
          <a:xfrm>
            <a:off x="6677692" y="6260440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1" name="Cercle : creux 290">
            <a:extLst>
              <a:ext uri="{FF2B5EF4-FFF2-40B4-BE49-F238E27FC236}">
                <a16:creationId xmlns:a16="http://schemas.microsoft.com/office/drawing/2014/main" id="{E4811949-81E7-4EE3-903C-A030E48FFA16}"/>
              </a:ext>
            </a:extLst>
          </p:cNvPr>
          <p:cNvSpPr/>
          <p:nvPr/>
        </p:nvSpPr>
        <p:spPr>
          <a:xfrm>
            <a:off x="6178954" y="548770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7" name="Cercle : creux 286">
            <a:extLst>
              <a:ext uri="{FF2B5EF4-FFF2-40B4-BE49-F238E27FC236}">
                <a16:creationId xmlns:a16="http://schemas.microsoft.com/office/drawing/2014/main" id="{C5B6C7D5-C772-4D3E-B6CD-87162F2ED4CE}"/>
              </a:ext>
            </a:extLst>
          </p:cNvPr>
          <p:cNvSpPr/>
          <p:nvPr/>
        </p:nvSpPr>
        <p:spPr>
          <a:xfrm>
            <a:off x="6677654" y="563241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8" name="Cercle : creux 287">
            <a:extLst>
              <a:ext uri="{FF2B5EF4-FFF2-40B4-BE49-F238E27FC236}">
                <a16:creationId xmlns:a16="http://schemas.microsoft.com/office/drawing/2014/main" id="{AB1D79F4-E5CF-4342-9961-628850C0B877}"/>
              </a:ext>
            </a:extLst>
          </p:cNvPr>
          <p:cNvSpPr/>
          <p:nvPr/>
        </p:nvSpPr>
        <p:spPr>
          <a:xfrm>
            <a:off x="6177259" y="5623324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9" name="Cercle : creux 288">
            <a:extLst>
              <a:ext uri="{FF2B5EF4-FFF2-40B4-BE49-F238E27FC236}">
                <a16:creationId xmlns:a16="http://schemas.microsoft.com/office/drawing/2014/main" id="{849D5CF0-F4A4-4759-82F0-4348BB1A6CA6}"/>
              </a:ext>
            </a:extLst>
          </p:cNvPr>
          <p:cNvSpPr/>
          <p:nvPr/>
        </p:nvSpPr>
        <p:spPr>
          <a:xfrm>
            <a:off x="6431472" y="5630739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6" name="Cercle : creux 295">
            <a:extLst>
              <a:ext uri="{FF2B5EF4-FFF2-40B4-BE49-F238E27FC236}">
                <a16:creationId xmlns:a16="http://schemas.microsoft.com/office/drawing/2014/main" id="{B8FC44D4-D80D-415E-9B3B-20BD83D6AA72}"/>
              </a:ext>
            </a:extLst>
          </p:cNvPr>
          <p:cNvSpPr/>
          <p:nvPr/>
        </p:nvSpPr>
        <p:spPr>
          <a:xfrm>
            <a:off x="6421473" y="5049170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7" name="Cercle : creux 296">
            <a:extLst>
              <a:ext uri="{FF2B5EF4-FFF2-40B4-BE49-F238E27FC236}">
                <a16:creationId xmlns:a16="http://schemas.microsoft.com/office/drawing/2014/main" id="{FB418F17-DBE4-413F-9023-AB85A533C043}"/>
              </a:ext>
            </a:extLst>
          </p:cNvPr>
          <p:cNvSpPr/>
          <p:nvPr/>
        </p:nvSpPr>
        <p:spPr>
          <a:xfrm>
            <a:off x="6142890" y="5007719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8" name="Cercle : creux 297">
            <a:extLst>
              <a:ext uri="{FF2B5EF4-FFF2-40B4-BE49-F238E27FC236}">
                <a16:creationId xmlns:a16="http://schemas.microsoft.com/office/drawing/2014/main" id="{A7DC5E5D-29D9-4F82-A184-25CC30175F1A}"/>
              </a:ext>
            </a:extLst>
          </p:cNvPr>
          <p:cNvSpPr/>
          <p:nvPr/>
        </p:nvSpPr>
        <p:spPr>
          <a:xfrm>
            <a:off x="6682728" y="5052952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9" name="Organigramme : Connecteur 298">
            <a:extLst>
              <a:ext uri="{FF2B5EF4-FFF2-40B4-BE49-F238E27FC236}">
                <a16:creationId xmlns:a16="http://schemas.microsoft.com/office/drawing/2014/main" id="{87871DE1-763D-4599-ADFF-08EA10EFEA27}"/>
              </a:ext>
            </a:extLst>
          </p:cNvPr>
          <p:cNvSpPr/>
          <p:nvPr/>
        </p:nvSpPr>
        <p:spPr>
          <a:xfrm>
            <a:off x="6441500" y="5981282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0" name="Organigramme : Connecteur 299">
            <a:extLst>
              <a:ext uri="{FF2B5EF4-FFF2-40B4-BE49-F238E27FC236}">
                <a16:creationId xmlns:a16="http://schemas.microsoft.com/office/drawing/2014/main" id="{81C3F8BC-C0F5-4AF7-A552-4AA88669ECB2}"/>
              </a:ext>
            </a:extLst>
          </p:cNvPr>
          <p:cNvSpPr/>
          <p:nvPr/>
        </p:nvSpPr>
        <p:spPr>
          <a:xfrm>
            <a:off x="6692219" y="5984717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1" name="Cercle : creux 300">
            <a:extLst>
              <a:ext uri="{FF2B5EF4-FFF2-40B4-BE49-F238E27FC236}">
                <a16:creationId xmlns:a16="http://schemas.microsoft.com/office/drawing/2014/main" id="{82181567-7138-427F-82F3-2981F5255B53}"/>
              </a:ext>
            </a:extLst>
          </p:cNvPr>
          <p:cNvSpPr/>
          <p:nvPr/>
        </p:nvSpPr>
        <p:spPr>
          <a:xfrm>
            <a:off x="6425015" y="476565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2" name="Cercle : creux 301">
            <a:extLst>
              <a:ext uri="{FF2B5EF4-FFF2-40B4-BE49-F238E27FC236}">
                <a16:creationId xmlns:a16="http://schemas.microsoft.com/office/drawing/2014/main" id="{6699A478-2C1B-46BD-89AA-D4D4A8FFEB21}"/>
              </a:ext>
            </a:extLst>
          </p:cNvPr>
          <p:cNvSpPr/>
          <p:nvPr/>
        </p:nvSpPr>
        <p:spPr>
          <a:xfrm>
            <a:off x="6146432" y="4724200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3" name="Cercle : creux 302">
            <a:extLst>
              <a:ext uri="{FF2B5EF4-FFF2-40B4-BE49-F238E27FC236}">
                <a16:creationId xmlns:a16="http://schemas.microsoft.com/office/drawing/2014/main" id="{57BF6B77-62E3-4BAE-9235-26190C1D8CE5}"/>
              </a:ext>
            </a:extLst>
          </p:cNvPr>
          <p:cNvSpPr/>
          <p:nvPr/>
        </p:nvSpPr>
        <p:spPr>
          <a:xfrm>
            <a:off x="6686270" y="4769433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8" name="Cercle : creux 307">
            <a:extLst>
              <a:ext uri="{FF2B5EF4-FFF2-40B4-BE49-F238E27FC236}">
                <a16:creationId xmlns:a16="http://schemas.microsoft.com/office/drawing/2014/main" id="{8DF2C568-019E-473B-9740-75D172DE06C7}"/>
              </a:ext>
            </a:extLst>
          </p:cNvPr>
          <p:cNvSpPr/>
          <p:nvPr/>
        </p:nvSpPr>
        <p:spPr>
          <a:xfrm>
            <a:off x="6153535" y="4119947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1" name="Cercle : creux 310">
            <a:extLst>
              <a:ext uri="{FF2B5EF4-FFF2-40B4-BE49-F238E27FC236}">
                <a16:creationId xmlns:a16="http://schemas.microsoft.com/office/drawing/2014/main" id="{761D25D1-A802-4AEF-A481-51A05E0214B6}"/>
              </a:ext>
            </a:extLst>
          </p:cNvPr>
          <p:cNvSpPr/>
          <p:nvPr/>
        </p:nvSpPr>
        <p:spPr>
          <a:xfrm>
            <a:off x="6146455" y="3841742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2" name="Cercle : creux 311">
            <a:extLst>
              <a:ext uri="{FF2B5EF4-FFF2-40B4-BE49-F238E27FC236}">
                <a16:creationId xmlns:a16="http://schemas.microsoft.com/office/drawing/2014/main" id="{9BAA1FFE-48C4-46EB-B069-2D503985E62C}"/>
              </a:ext>
            </a:extLst>
          </p:cNvPr>
          <p:cNvSpPr/>
          <p:nvPr/>
        </p:nvSpPr>
        <p:spPr>
          <a:xfrm>
            <a:off x="6686293" y="3886975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4" name="Cercle : creux 313">
            <a:extLst>
              <a:ext uri="{FF2B5EF4-FFF2-40B4-BE49-F238E27FC236}">
                <a16:creationId xmlns:a16="http://schemas.microsoft.com/office/drawing/2014/main" id="{220A0DFB-0E68-428B-AEA1-B756D1DDF72A}"/>
              </a:ext>
            </a:extLst>
          </p:cNvPr>
          <p:cNvSpPr/>
          <p:nvPr/>
        </p:nvSpPr>
        <p:spPr>
          <a:xfrm>
            <a:off x="6141134" y="3544018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5" name="Cercle : creux 314">
            <a:extLst>
              <a:ext uri="{FF2B5EF4-FFF2-40B4-BE49-F238E27FC236}">
                <a16:creationId xmlns:a16="http://schemas.microsoft.com/office/drawing/2014/main" id="{1771AED9-29C6-4660-941D-383FDF331C64}"/>
              </a:ext>
            </a:extLst>
          </p:cNvPr>
          <p:cNvSpPr/>
          <p:nvPr/>
        </p:nvSpPr>
        <p:spPr>
          <a:xfrm>
            <a:off x="6680972" y="3589251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6" name="Cercle : creux 315">
            <a:extLst>
              <a:ext uri="{FF2B5EF4-FFF2-40B4-BE49-F238E27FC236}">
                <a16:creationId xmlns:a16="http://schemas.microsoft.com/office/drawing/2014/main" id="{24056ABC-9AB4-4478-A854-0009F1F97556}"/>
              </a:ext>
            </a:extLst>
          </p:cNvPr>
          <p:cNvSpPr/>
          <p:nvPr/>
        </p:nvSpPr>
        <p:spPr>
          <a:xfrm>
            <a:off x="7096268" y="6519320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9" name="Cercle : creux 318">
            <a:extLst>
              <a:ext uri="{FF2B5EF4-FFF2-40B4-BE49-F238E27FC236}">
                <a16:creationId xmlns:a16="http://schemas.microsoft.com/office/drawing/2014/main" id="{19C19F4F-161D-4970-9E6B-5969736D4A92}"/>
              </a:ext>
            </a:extLst>
          </p:cNvPr>
          <p:cNvSpPr/>
          <p:nvPr/>
        </p:nvSpPr>
        <p:spPr>
          <a:xfrm>
            <a:off x="7099822" y="5002393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0" name="Cercle : creux 319">
            <a:extLst>
              <a:ext uri="{FF2B5EF4-FFF2-40B4-BE49-F238E27FC236}">
                <a16:creationId xmlns:a16="http://schemas.microsoft.com/office/drawing/2014/main" id="{CFD35236-740F-49B5-99ED-6D88A7ADFCC4}"/>
              </a:ext>
            </a:extLst>
          </p:cNvPr>
          <p:cNvSpPr/>
          <p:nvPr/>
        </p:nvSpPr>
        <p:spPr>
          <a:xfrm>
            <a:off x="7098058" y="3538645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1" name="Cercle : creux 320">
            <a:extLst>
              <a:ext uri="{FF2B5EF4-FFF2-40B4-BE49-F238E27FC236}">
                <a16:creationId xmlns:a16="http://schemas.microsoft.com/office/drawing/2014/main" id="{FBBF2CA3-C83B-429F-A5C7-E4A2AB0CC2B6}"/>
              </a:ext>
            </a:extLst>
          </p:cNvPr>
          <p:cNvSpPr/>
          <p:nvPr/>
        </p:nvSpPr>
        <p:spPr>
          <a:xfrm>
            <a:off x="7108683" y="3836359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2" name="Cercle : creux 321">
            <a:extLst>
              <a:ext uri="{FF2B5EF4-FFF2-40B4-BE49-F238E27FC236}">
                <a16:creationId xmlns:a16="http://schemas.microsoft.com/office/drawing/2014/main" id="{DF00AB1F-0A80-4845-8D17-B091196692F4}"/>
              </a:ext>
            </a:extLst>
          </p:cNvPr>
          <p:cNvSpPr/>
          <p:nvPr/>
        </p:nvSpPr>
        <p:spPr>
          <a:xfrm>
            <a:off x="7103368" y="4718857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8" name="Organigramme : Connecteur 67">
            <a:extLst>
              <a:ext uri="{FF2B5EF4-FFF2-40B4-BE49-F238E27FC236}">
                <a16:creationId xmlns:a16="http://schemas.microsoft.com/office/drawing/2014/main" id="{F59917A4-7D50-4EE2-93E6-82854604AB09}"/>
              </a:ext>
            </a:extLst>
          </p:cNvPr>
          <p:cNvSpPr/>
          <p:nvPr/>
        </p:nvSpPr>
        <p:spPr>
          <a:xfrm>
            <a:off x="6187381" y="576822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1" name="Organigramme : Connecteur 280">
            <a:extLst>
              <a:ext uri="{FF2B5EF4-FFF2-40B4-BE49-F238E27FC236}">
                <a16:creationId xmlns:a16="http://schemas.microsoft.com/office/drawing/2014/main" id="{D2937EB1-1C61-4EE1-9563-68588FC3412F}"/>
              </a:ext>
            </a:extLst>
          </p:cNvPr>
          <p:cNvSpPr/>
          <p:nvPr/>
        </p:nvSpPr>
        <p:spPr>
          <a:xfrm>
            <a:off x="6146998" y="5946951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2" name="Organigramme : Connecteur 281">
            <a:extLst>
              <a:ext uri="{FF2B5EF4-FFF2-40B4-BE49-F238E27FC236}">
                <a16:creationId xmlns:a16="http://schemas.microsoft.com/office/drawing/2014/main" id="{4151CAA3-69A7-44BA-BE7D-B56AF63E4205}"/>
              </a:ext>
            </a:extLst>
          </p:cNvPr>
          <p:cNvSpPr/>
          <p:nvPr/>
        </p:nvSpPr>
        <p:spPr>
          <a:xfrm>
            <a:off x="6427324" y="5759774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3" name="Organigramme : Connecteur 282">
            <a:extLst>
              <a:ext uri="{FF2B5EF4-FFF2-40B4-BE49-F238E27FC236}">
                <a16:creationId xmlns:a16="http://schemas.microsoft.com/office/drawing/2014/main" id="{5F948F2B-1C31-46FA-BB42-8B1783D6B3DC}"/>
              </a:ext>
            </a:extLst>
          </p:cNvPr>
          <p:cNvSpPr/>
          <p:nvPr/>
        </p:nvSpPr>
        <p:spPr>
          <a:xfrm>
            <a:off x="6678043" y="5763209"/>
            <a:ext cx="216728" cy="206469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4" name="Cercle : creux 323">
            <a:extLst>
              <a:ext uri="{FF2B5EF4-FFF2-40B4-BE49-F238E27FC236}">
                <a16:creationId xmlns:a16="http://schemas.microsoft.com/office/drawing/2014/main" id="{841CB78C-849A-43CD-B23F-26BECBC4A542}"/>
              </a:ext>
            </a:extLst>
          </p:cNvPr>
          <p:cNvSpPr/>
          <p:nvPr/>
        </p:nvSpPr>
        <p:spPr>
          <a:xfrm>
            <a:off x="7141693" y="5628878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3" name="Cercle : creux 322">
            <a:extLst>
              <a:ext uri="{FF2B5EF4-FFF2-40B4-BE49-F238E27FC236}">
                <a16:creationId xmlns:a16="http://schemas.microsoft.com/office/drawing/2014/main" id="{F194B9EC-870A-4628-90B1-BEBD6833FAB9}"/>
              </a:ext>
            </a:extLst>
          </p:cNvPr>
          <p:cNvSpPr/>
          <p:nvPr/>
        </p:nvSpPr>
        <p:spPr>
          <a:xfrm>
            <a:off x="7143467" y="5758240"/>
            <a:ext cx="216727" cy="206470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8" name="Cercle : creux 317">
            <a:extLst>
              <a:ext uri="{FF2B5EF4-FFF2-40B4-BE49-F238E27FC236}">
                <a16:creationId xmlns:a16="http://schemas.microsoft.com/office/drawing/2014/main" id="{FF9F967C-1B2E-4F8B-A15A-246226213FCA}"/>
              </a:ext>
            </a:extLst>
          </p:cNvPr>
          <p:cNvSpPr/>
          <p:nvPr/>
        </p:nvSpPr>
        <p:spPr>
          <a:xfrm>
            <a:off x="7099805" y="5943398"/>
            <a:ext cx="301894" cy="279918"/>
          </a:xfrm>
          <a:prstGeom prst="don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5" name="Organigramme : Connecteur 324">
            <a:extLst>
              <a:ext uri="{FF2B5EF4-FFF2-40B4-BE49-F238E27FC236}">
                <a16:creationId xmlns:a16="http://schemas.microsoft.com/office/drawing/2014/main" id="{E50A729E-5965-444D-B628-D75B54E31A1E}"/>
              </a:ext>
            </a:extLst>
          </p:cNvPr>
          <p:cNvSpPr/>
          <p:nvPr/>
        </p:nvSpPr>
        <p:spPr>
          <a:xfrm>
            <a:off x="7100454" y="6226821"/>
            <a:ext cx="301894" cy="279918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8" name="Sous-titre 6">
            <a:extLst>
              <a:ext uri="{FF2B5EF4-FFF2-40B4-BE49-F238E27FC236}">
                <a16:creationId xmlns:a16="http://schemas.microsoft.com/office/drawing/2014/main" id="{A019EB4A-2D09-47BA-85BC-11FA68865C9D}"/>
              </a:ext>
            </a:extLst>
          </p:cNvPr>
          <p:cNvSpPr txBox="1">
            <a:spLocks/>
          </p:cNvSpPr>
          <p:nvPr/>
        </p:nvSpPr>
        <p:spPr>
          <a:xfrm>
            <a:off x="8214873" y="3268121"/>
            <a:ext cx="2005627" cy="7853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400" b="1" dirty="0">
                <a:solidFill>
                  <a:schemeClr val="bg1"/>
                </a:solidFill>
                <a:latin typeface="Verdana"/>
              </a:rPr>
              <a:t>DES OUTILS</a:t>
            </a:r>
          </a:p>
        </p:txBody>
      </p:sp>
      <p:sp>
        <p:nvSpPr>
          <p:cNvPr id="209" name="Sous-titre 6">
            <a:extLst>
              <a:ext uri="{FF2B5EF4-FFF2-40B4-BE49-F238E27FC236}">
                <a16:creationId xmlns:a16="http://schemas.microsoft.com/office/drawing/2014/main" id="{F3DB22F3-91E0-422A-AB38-AF61679FBC52}"/>
              </a:ext>
            </a:extLst>
          </p:cNvPr>
          <p:cNvSpPr txBox="1">
            <a:spLocks/>
          </p:cNvSpPr>
          <p:nvPr/>
        </p:nvSpPr>
        <p:spPr>
          <a:xfrm>
            <a:off x="8132162" y="3800268"/>
            <a:ext cx="3778788" cy="3052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sz="2000" b="1" dirty="0">
              <a:solidFill>
                <a:srgbClr val="E53F34"/>
              </a:solidFill>
              <a:latin typeface="Verdana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Gouvernance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Budget &amp; Finances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R.H / Organisation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Partenariats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Communication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Etudes / Recherche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0070C0"/>
                </a:solidFill>
                <a:latin typeface="Verdana"/>
              </a:rPr>
              <a:t>Ingénierie de projets européens et internationaux </a:t>
            </a:r>
            <a:endParaRPr lang="fr-FR" sz="1600" b="1" dirty="0">
              <a:solidFill>
                <a:srgbClr val="FFFFFF"/>
              </a:solidFill>
              <a:highlight>
                <a:srgbClr val="0000FF"/>
              </a:highlight>
              <a:latin typeface="Verdana"/>
            </a:endParaRPr>
          </a:p>
          <a:p>
            <a:pPr algn="l"/>
            <a:endParaRPr lang="fr-FR" sz="2000" dirty="0">
              <a:solidFill>
                <a:srgbClr val="0070C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98859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suivi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D’ACTIVITES</a:t>
            </a:r>
          </a:p>
          <a:p>
            <a:pPr marL="0" indent="0">
              <a:buNone/>
            </a:pPr>
            <a:r>
              <a:rPr lang="fr-FR" sz="2000" dirty="0"/>
              <a:t>pour un état des lieux et un suivi des activités internationales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Etudiants et chercheurs (cursus intégral) : nombre, nationalité, origine pays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Mobilités : type, nombre, origine/destination, nationalité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Projets à l’étranger : nombre, lieux, partenaires, enseignants porteurs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b="1" dirty="0"/>
              <a:t>Partenaires : pays, lieux, type, volumes</a:t>
            </a:r>
          </a:p>
          <a:p>
            <a:pPr marL="457200" lvl="1" indent="0">
              <a:buNone/>
            </a:pPr>
            <a:endParaRPr lang="fr-FR" sz="1800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AEC5C44B-361E-4635-80B5-D7AE00F2C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225245"/>
              </p:ext>
            </p:extLst>
          </p:nvPr>
        </p:nvGraphicFramePr>
        <p:xfrm>
          <a:off x="81899" y="-91274"/>
          <a:ext cx="12010574" cy="70235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29864">
                  <a:extLst>
                    <a:ext uri="{9D8B030D-6E8A-4147-A177-3AD203B41FA5}">
                      <a16:colId xmlns:a16="http://schemas.microsoft.com/office/drawing/2014/main" val="1927535811"/>
                    </a:ext>
                  </a:extLst>
                </a:gridCol>
                <a:gridCol w="961053">
                  <a:extLst>
                    <a:ext uri="{9D8B030D-6E8A-4147-A177-3AD203B41FA5}">
                      <a16:colId xmlns:a16="http://schemas.microsoft.com/office/drawing/2014/main" val="3700246652"/>
                    </a:ext>
                  </a:extLst>
                </a:gridCol>
                <a:gridCol w="2379306">
                  <a:extLst>
                    <a:ext uri="{9D8B030D-6E8A-4147-A177-3AD203B41FA5}">
                      <a16:colId xmlns:a16="http://schemas.microsoft.com/office/drawing/2014/main" val="4190939457"/>
                    </a:ext>
                  </a:extLst>
                </a:gridCol>
                <a:gridCol w="1987421">
                  <a:extLst>
                    <a:ext uri="{9D8B030D-6E8A-4147-A177-3AD203B41FA5}">
                      <a16:colId xmlns:a16="http://schemas.microsoft.com/office/drawing/2014/main" val="2321051879"/>
                    </a:ext>
                  </a:extLst>
                </a:gridCol>
                <a:gridCol w="1007706">
                  <a:extLst>
                    <a:ext uri="{9D8B030D-6E8A-4147-A177-3AD203B41FA5}">
                      <a16:colId xmlns:a16="http://schemas.microsoft.com/office/drawing/2014/main" val="3186159237"/>
                    </a:ext>
                  </a:extLst>
                </a:gridCol>
                <a:gridCol w="821094">
                  <a:extLst>
                    <a:ext uri="{9D8B030D-6E8A-4147-A177-3AD203B41FA5}">
                      <a16:colId xmlns:a16="http://schemas.microsoft.com/office/drawing/2014/main" val="846177336"/>
                    </a:ext>
                  </a:extLst>
                </a:gridCol>
                <a:gridCol w="527414">
                  <a:extLst>
                    <a:ext uri="{9D8B030D-6E8A-4147-A177-3AD203B41FA5}">
                      <a16:colId xmlns:a16="http://schemas.microsoft.com/office/drawing/2014/main" val="2216894064"/>
                    </a:ext>
                  </a:extLst>
                </a:gridCol>
                <a:gridCol w="1180088">
                  <a:extLst>
                    <a:ext uri="{9D8B030D-6E8A-4147-A177-3AD203B41FA5}">
                      <a16:colId xmlns:a16="http://schemas.microsoft.com/office/drawing/2014/main" val="2212377218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1178534859"/>
                    </a:ext>
                  </a:extLst>
                </a:gridCol>
                <a:gridCol w="1474236">
                  <a:extLst>
                    <a:ext uri="{9D8B030D-6E8A-4147-A177-3AD203B41FA5}">
                      <a16:colId xmlns:a16="http://schemas.microsoft.com/office/drawing/2014/main" val="3911211062"/>
                    </a:ext>
                  </a:extLst>
                </a:gridCol>
              </a:tblGrid>
              <a:tr h="201258">
                <a:tc gridSpan="7">
                  <a:txBody>
                    <a:bodyPr/>
                    <a:lstStyle/>
                    <a:p>
                      <a:r>
                        <a:rPr lang="fr-FR" sz="1700" dirty="0"/>
                        <a:t>PARTENAIRES / PROJETS 2025-2026</a:t>
                      </a:r>
                    </a:p>
                  </a:txBody>
                  <a:tcPr marL="91319" marR="91319" marT="45660" marB="45660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700" dirty="0"/>
                    </a:p>
                  </a:txBody>
                  <a:tcPr marL="91319" marR="91319" marT="45660" marB="4566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700" dirty="0"/>
                        <a:t>2 / 4</a:t>
                      </a:r>
                    </a:p>
                  </a:txBody>
                  <a:tcPr marL="72571" marR="72571" marT="36288" marB="36288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/>
                </a:tc>
                <a:extLst>
                  <a:ext uri="{0D108BD9-81ED-4DB2-BD59-A6C34878D82A}">
                    <a16:rowId xmlns:a16="http://schemas.microsoft.com/office/drawing/2014/main" val="3453603674"/>
                  </a:ext>
                </a:extLst>
              </a:tr>
              <a:tr h="272662"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Zone</a:t>
                      </a:r>
                    </a:p>
                  </a:txBody>
                  <a:tcPr marL="91319" marR="91319" marT="45660" marB="45660"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Pays</a:t>
                      </a:r>
                    </a:p>
                  </a:txBody>
                  <a:tcPr marL="91319" marR="91319" marT="45660" marB="45660"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Partenaire</a:t>
                      </a: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* Nouveau partenaire 2025-2026</a:t>
                      </a:r>
                    </a:p>
                  </a:txBody>
                  <a:tcPr marL="91319" marR="91319" marT="45660" marB="45660" anchor="ctr">
                    <a:solidFill>
                      <a:schemeClr val="accent6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Type d’actions et volume – 2025-2026</a:t>
                      </a:r>
                    </a:p>
                  </a:txBody>
                  <a:tcPr marL="91319" marR="91319" marT="45660" marB="45660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91319" marR="91319" marT="45660" marB="45660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62292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étudiante</a:t>
                      </a:r>
                    </a:p>
                  </a:txBody>
                  <a:tcPr marL="72571" marR="72571" marT="36288" marB="36288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enseignante</a:t>
                      </a:r>
                    </a:p>
                  </a:txBody>
                  <a:tcPr marL="72571" marR="72571" marT="36288" marB="36288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personnel</a:t>
                      </a:r>
                    </a:p>
                  </a:txBody>
                  <a:tcPr marL="72571" marR="72571" marT="36288" marB="36288"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chemeClr val="bg1"/>
                          </a:solidFill>
                        </a:rPr>
                        <a:t>Projets</a:t>
                      </a:r>
                      <a:endParaRPr lang="fr-FR"/>
                    </a:p>
                  </a:txBody>
                  <a:tcPr marL="72571" marR="72571" marT="36288" marB="36288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chemeClr val="bg1"/>
                          </a:solidFill>
                        </a:rPr>
                        <a:t>Programme intensif hybride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72571" marR="72571" marT="36288" marB="36288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chemeClr val="bg1"/>
                          </a:solidFill>
                        </a:rPr>
                        <a:t>Recherche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72571" marR="72571" marT="36288" marB="36288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chemeClr val="bg1"/>
                          </a:solidFill>
                        </a:rPr>
                        <a:t>Diplôme</a:t>
                      </a:r>
                    </a:p>
                    <a:p>
                      <a:pPr algn="ctr"/>
                      <a:r>
                        <a:rPr lang="fr-FR" sz="1200" b="1">
                          <a:solidFill>
                            <a:schemeClr val="bg1"/>
                          </a:solidFill>
                        </a:rPr>
                        <a:t>conjoint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72571" marR="72571" marT="36288" marB="36288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639535"/>
                  </a:ext>
                </a:extLst>
              </a:tr>
              <a:tr h="0">
                <a:tc rowSpan="19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Europe du sud</a:t>
                      </a:r>
                    </a:p>
                  </a:txBody>
                  <a:tcPr marL="91319" marR="91319" marT="45660" marB="45660"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ESPAGNE</a:t>
                      </a:r>
                    </a:p>
                  </a:txBody>
                  <a:tcPr marL="91319" marR="91319" marT="45660" marB="45660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Alicante UA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3 OUT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extLst>
                  <a:ext uri="{0D108BD9-81ED-4DB2-BD59-A6C34878D82A}">
                    <a16:rowId xmlns:a16="http://schemas.microsoft.com/office/drawing/2014/main" val="24470712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Barcelone UPC ETSAB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1 OUT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extLst>
                  <a:ext uri="{0D108BD9-81ED-4DB2-BD59-A6C34878D82A}">
                    <a16:rowId xmlns:a16="http://schemas.microsoft.com/office/drawing/2014/main" val="11672240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Barcelone UIC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extLst>
                  <a:ext uri="{0D108BD9-81ED-4DB2-BD59-A6C34878D82A}">
                    <a16:rowId xmlns:a16="http://schemas.microsoft.com/office/drawing/2014/main" val="146200896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Madrid UPM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3 OUT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/>
                        <a:t>EELISA</a:t>
                      </a:r>
                    </a:p>
                  </a:txBody>
                  <a:tcPr marL="72571" marR="72571" marT="36288" marB="36288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 marL="72571" marR="72571" marT="36288" marB="36288"/>
                </a:tc>
                <a:extLst>
                  <a:ext uri="{0D108BD9-81ED-4DB2-BD59-A6C34878D82A}">
                    <a16:rowId xmlns:a16="http://schemas.microsoft.com/office/drawing/2014/main" val="2954463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Valence UPV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IN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/>
                </a:tc>
                <a:extLst>
                  <a:ext uri="{0D108BD9-81ED-4DB2-BD59-A6C34878D82A}">
                    <a16:rowId xmlns:a16="http://schemas.microsoft.com/office/drawing/2014/main" val="259167316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GRECE</a:t>
                      </a:r>
                    </a:p>
                  </a:txBody>
                  <a:tcPr marL="91319" marR="91319" marT="45660" marB="45660"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Athènes NTUA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 – 1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321653717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Patras UP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2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Studio S. </a:t>
                      </a:r>
                      <a:r>
                        <a:rPr lang="fr-FR" sz="1200" dirty="0" err="1"/>
                        <a:t>Melemis</a:t>
                      </a:r>
                      <a:endParaRPr lang="fr-FR" sz="1200" dirty="0"/>
                    </a:p>
                    <a:p>
                      <a:pPr algn="ctr"/>
                      <a:r>
                        <a:rPr lang="fr-FR" sz="1200" dirty="0"/>
                        <a:t>M. Armengaud</a:t>
                      </a:r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27524400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La Canée UTC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BIP D. </a:t>
                      </a:r>
                      <a:r>
                        <a:rPr lang="fr-FR" sz="1200" dirty="0" err="1"/>
                        <a:t>Kanellopoulou</a:t>
                      </a:r>
                      <a:endParaRPr lang="fr-FR" sz="1200" dirty="0"/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2793388810"/>
                  </a:ext>
                </a:extLst>
              </a:tr>
              <a:tr h="329796">
                <a:tc vMerge="1"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ITALIE</a:t>
                      </a:r>
                    </a:p>
                  </a:txBody>
                  <a:tcPr marL="91319" marR="91319" marT="45660" marB="45660"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 err="1"/>
                        <a:t>Ancona</a:t>
                      </a:r>
                      <a:r>
                        <a:rPr lang="fr-FR" sz="1200" b="0" dirty="0"/>
                        <a:t> UPMA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294277844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Florence USF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2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1218237095"/>
                  </a:ext>
                </a:extLst>
              </a:tr>
              <a:tr h="329796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Milan POLIMI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IN – 3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34338739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Naples UNINA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5 IN DD – 3 OUT – 2 OUT DD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/>
                        <a:t>Villard M. Salerno</a:t>
                      </a:r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Double Diplôme</a:t>
                      </a:r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363541794"/>
                  </a:ext>
                </a:extLst>
              </a:tr>
              <a:tr h="254023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Palerme USP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1996805746"/>
                  </a:ext>
                </a:extLst>
              </a:tr>
              <a:tr h="104917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Rome </a:t>
                      </a:r>
                      <a:r>
                        <a:rPr lang="fr-FR" sz="1200" b="0" dirty="0" err="1"/>
                        <a:t>Sapienza</a:t>
                      </a:r>
                      <a:endParaRPr lang="fr-FR" sz="1200" b="0" dirty="0"/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2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34959148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Rome Roma </a:t>
                      </a:r>
                      <a:r>
                        <a:rPr lang="fr-FR" sz="1200" b="0" dirty="0" err="1"/>
                        <a:t>Tre</a:t>
                      </a:r>
                      <a:endParaRPr lang="fr-FR" sz="1200" b="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4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Voyage à Rome</a:t>
                      </a:r>
                    </a:p>
                    <a:p>
                      <a:pPr algn="ctr"/>
                      <a:r>
                        <a:rPr lang="fr-FR" sz="1200" dirty="0"/>
                        <a:t>F. Ferrari P. Richter</a:t>
                      </a:r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404619109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Venise IUVA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IN – 4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DHTL M. Salerno</a:t>
                      </a:r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21947617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PORTUGAL</a:t>
                      </a:r>
                    </a:p>
                  </a:txBody>
                  <a:tcPr marL="91319" marR="91319" marT="45660" marB="45660"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Evora UE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305355805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Lisbonne UL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2224106019"/>
                  </a:ext>
                </a:extLst>
              </a:tr>
              <a:tr h="329796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Porto UP</a:t>
                      </a:r>
                    </a:p>
                  </a:txBody>
                  <a:tcPr marL="72571" marR="72571" marT="36288" marB="362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 – 2 OUT</a:t>
                      </a:r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72571" marR="72571" marT="36288" marB="36288" anchor="ctr"/>
                </a:tc>
                <a:extLst>
                  <a:ext uri="{0D108BD9-81ED-4DB2-BD59-A6C34878D82A}">
                    <a16:rowId xmlns:a16="http://schemas.microsoft.com/office/drawing/2014/main" val="3880184758"/>
                  </a:ext>
                </a:extLst>
              </a:tr>
              <a:tr h="329796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Europe de l’est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ROUMANIE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Timisoara UPT*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BIP J. </a:t>
                      </a:r>
                      <a:r>
                        <a:rPr lang="fr-FR" sz="1200" dirty="0" err="1"/>
                        <a:t>Vajda</a:t>
                      </a:r>
                      <a:endParaRPr lang="fr-FR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4298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841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suivi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D’ACTIVITES</a:t>
            </a:r>
          </a:p>
          <a:p>
            <a:pPr marL="0" indent="0">
              <a:buNone/>
            </a:pPr>
            <a:r>
              <a:rPr lang="fr-FR" sz="2000" dirty="0"/>
              <a:t>pour un état des lieux et un suivi des activités internationales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Etudiants et chercheurs (cursus intégral) : nombre, nationalité, origine pays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Mobilités : type, nombre, origine/destination, nationalité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Projets à l’étranger : nombre, lieux, partenaires, enseignants porteurs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b="1" dirty="0"/>
              <a:t>Partenaires : pays, lieux, type, volumes</a:t>
            </a:r>
          </a:p>
          <a:p>
            <a:pPr marL="457200" lvl="1" indent="0">
              <a:buNone/>
            </a:pPr>
            <a:endParaRPr lang="fr-FR" sz="1800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AEC5C44B-361E-4635-80B5-D7AE00F2C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843351"/>
              </p:ext>
            </p:extLst>
          </p:nvPr>
        </p:nvGraphicFramePr>
        <p:xfrm>
          <a:off x="147213" y="393935"/>
          <a:ext cx="11795976" cy="62238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89330">
                  <a:extLst>
                    <a:ext uri="{9D8B030D-6E8A-4147-A177-3AD203B41FA5}">
                      <a16:colId xmlns:a16="http://schemas.microsoft.com/office/drawing/2014/main" val="1927535811"/>
                    </a:ext>
                  </a:extLst>
                </a:gridCol>
                <a:gridCol w="1006452">
                  <a:extLst>
                    <a:ext uri="{9D8B030D-6E8A-4147-A177-3AD203B41FA5}">
                      <a16:colId xmlns:a16="http://schemas.microsoft.com/office/drawing/2014/main" val="3700246652"/>
                    </a:ext>
                  </a:extLst>
                </a:gridCol>
                <a:gridCol w="2300464">
                  <a:extLst>
                    <a:ext uri="{9D8B030D-6E8A-4147-A177-3AD203B41FA5}">
                      <a16:colId xmlns:a16="http://schemas.microsoft.com/office/drawing/2014/main" val="4190939457"/>
                    </a:ext>
                  </a:extLst>
                </a:gridCol>
                <a:gridCol w="1213135">
                  <a:extLst>
                    <a:ext uri="{9D8B030D-6E8A-4147-A177-3AD203B41FA5}">
                      <a16:colId xmlns:a16="http://schemas.microsoft.com/office/drawing/2014/main" val="2321051879"/>
                    </a:ext>
                  </a:extLst>
                </a:gridCol>
                <a:gridCol w="970508">
                  <a:extLst>
                    <a:ext uri="{9D8B030D-6E8A-4147-A177-3AD203B41FA5}">
                      <a16:colId xmlns:a16="http://schemas.microsoft.com/office/drawing/2014/main" val="3186159237"/>
                    </a:ext>
                  </a:extLst>
                </a:gridCol>
                <a:gridCol w="808757">
                  <a:extLst>
                    <a:ext uri="{9D8B030D-6E8A-4147-A177-3AD203B41FA5}">
                      <a16:colId xmlns:a16="http://schemas.microsoft.com/office/drawing/2014/main" val="846177336"/>
                    </a:ext>
                  </a:extLst>
                </a:gridCol>
                <a:gridCol w="1581569">
                  <a:extLst>
                    <a:ext uri="{9D8B030D-6E8A-4147-A177-3AD203B41FA5}">
                      <a16:colId xmlns:a16="http://schemas.microsoft.com/office/drawing/2014/main" val="1596861193"/>
                    </a:ext>
                  </a:extLst>
                </a:gridCol>
                <a:gridCol w="1207914">
                  <a:extLst>
                    <a:ext uri="{9D8B030D-6E8A-4147-A177-3AD203B41FA5}">
                      <a16:colId xmlns:a16="http://schemas.microsoft.com/office/drawing/2014/main" val="3752422503"/>
                    </a:ext>
                  </a:extLst>
                </a:gridCol>
                <a:gridCol w="1617847">
                  <a:extLst>
                    <a:ext uri="{9D8B030D-6E8A-4147-A177-3AD203B41FA5}">
                      <a16:colId xmlns:a16="http://schemas.microsoft.com/office/drawing/2014/main" val="2212377218"/>
                    </a:ext>
                  </a:extLst>
                </a:gridCol>
              </a:tblGrid>
              <a:tr h="346976">
                <a:tc gridSpan="8">
                  <a:txBody>
                    <a:bodyPr/>
                    <a:lstStyle/>
                    <a:p>
                      <a:r>
                        <a:rPr lang="fr-FR" dirty="0"/>
                        <a:t>PARTENAIRES / PROJETS 2025-2026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 /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603674"/>
                  </a:ext>
                </a:extLst>
              </a:tr>
              <a:tr h="280205"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Zone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Pays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Partenaire</a:t>
                      </a: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* Nouveau partenaire 2025-2026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Type d’actions et volume – 2025-2026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622927"/>
                  </a:ext>
                </a:extLst>
              </a:tr>
              <a:tr h="294379"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étudiante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enseignante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personnel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Projets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Recherche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chemeClr val="bg1"/>
                          </a:solidFill>
                        </a:rPr>
                        <a:t>Diplôme conjoint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639535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Amérique du Nord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CANADA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Montréal 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72240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Ottawa CU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00896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Québec 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IN – 1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463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MEXIQUE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Mexico UNAM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IN – 3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673165"/>
                  </a:ext>
                </a:extLst>
              </a:tr>
              <a:tr h="0">
                <a:tc rowSpan="9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Amérique du sud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ARGENTINE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Buenos Aires FADU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53717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BRESIL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Brasilia UNB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4400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Rio de Janeiro PUC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5 IN – 8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3888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Rio de Janeiro UFRJ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77844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Sao Paulo USP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EELISA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23709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CHILI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Santiago du Chili 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8739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Santiago du Chili PUC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41794"/>
                  </a:ext>
                </a:extLst>
              </a:tr>
              <a:tr h="22164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Santiago du Chili UTEM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8057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COLOMBIE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Medellin UNC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914838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Afrique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EGYPTE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Le Caire UFE*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5865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Le Caire ASU*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96533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MAROC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Rabat 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97633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TOGO</a:t>
                      </a:r>
                    </a:p>
                    <a:p>
                      <a:pPr algn="ctr"/>
                      <a:r>
                        <a:rPr lang="fr-FR" sz="1200" dirty="0"/>
                        <a:t>14 pays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Lomé EAMAU*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Studio A. Guez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743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829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D’ACTIVITES</a:t>
            </a:r>
          </a:p>
          <a:p>
            <a:pPr marL="0" indent="0">
              <a:buNone/>
            </a:pPr>
            <a:r>
              <a:rPr lang="fr-FR" sz="2000" dirty="0"/>
              <a:t>pour un état des lieux et un suivi des activités internationales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Etudiants et chercheurs (cursus intégral) : nombre, nationalité, origine pays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Mobilités : type, nombre, origine/destination, nationalité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Projets à l’étranger : nombre, lieux, partenaires, enseignants porteurs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b="1" dirty="0"/>
              <a:t>Partenaires : pays, lieux, type, volumes</a:t>
            </a:r>
          </a:p>
          <a:p>
            <a:pPr marL="457200" lvl="1" indent="0">
              <a:buNone/>
            </a:pPr>
            <a:endParaRPr lang="fr-FR" sz="1800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AEC5C44B-361E-4635-80B5-D7AE00F2C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817579"/>
              </p:ext>
            </p:extLst>
          </p:nvPr>
        </p:nvGraphicFramePr>
        <p:xfrm>
          <a:off x="156544" y="1616235"/>
          <a:ext cx="11889271" cy="52253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07146">
                  <a:extLst>
                    <a:ext uri="{9D8B030D-6E8A-4147-A177-3AD203B41FA5}">
                      <a16:colId xmlns:a16="http://schemas.microsoft.com/office/drawing/2014/main" val="1927535811"/>
                    </a:ext>
                  </a:extLst>
                </a:gridCol>
                <a:gridCol w="1315616">
                  <a:extLst>
                    <a:ext uri="{9D8B030D-6E8A-4147-A177-3AD203B41FA5}">
                      <a16:colId xmlns:a16="http://schemas.microsoft.com/office/drawing/2014/main" val="3700246652"/>
                    </a:ext>
                  </a:extLst>
                </a:gridCol>
                <a:gridCol w="2369976">
                  <a:extLst>
                    <a:ext uri="{9D8B030D-6E8A-4147-A177-3AD203B41FA5}">
                      <a16:colId xmlns:a16="http://schemas.microsoft.com/office/drawing/2014/main" val="4190939457"/>
                    </a:ext>
                  </a:extLst>
                </a:gridCol>
                <a:gridCol w="1091681">
                  <a:extLst>
                    <a:ext uri="{9D8B030D-6E8A-4147-A177-3AD203B41FA5}">
                      <a16:colId xmlns:a16="http://schemas.microsoft.com/office/drawing/2014/main" val="2321051879"/>
                    </a:ext>
                  </a:extLst>
                </a:gridCol>
                <a:gridCol w="1091682">
                  <a:extLst>
                    <a:ext uri="{9D8B030D-6E8A-4147-A177-3AD203B41FA5}">
                      <a16:colId xmlns:a16="http://schemas.microsoft.com/office/drawing/2014/main" val="3186159237"/>
                    </a:ext>
                  </a:extLst>
                </a:gridCol>
                <a:gridCol w="1026367">
                  <a:extLst>
                    <a:ext uri="{9D8B030D-6E8A-4147-A177-3AD203B41FA5}">
                      <a16:colId xmlns:a16="http://schemas.microsoft.com/office/drawing/2014/main" val="846177336"/>
                    </a:ext>
                  </a:extLst>
                </a:gridCol>
                <a:gridCol w="1754155">
                  <a:extLst>
                    <a:ext uri="{9D8B030D-6E8A-4147-A177-3AD203B41FA5}">
                      <a16:colId xmlns:a16="http://schemas.microsoft.com/office/drawing/2014/main" val="1596861193"/>
                    </a:ext>
                  </a:extLst>
                </a:gridCol>
                <a:gridCol w="1011618">
                  <a:extLst>
                    <a:ext uri="{9D8B030D-6E8A-4147-A177-3AD203B41FA5}">
                      <a16:colId xmlns:a16="http://schemas.microsoft.com/office/drawing/2014/main" val="3752422503"/>
                    </a:ext>
                  </a:extLst>
                </a:gridCol>
                <a:gridCol w="201363">
                  <a:extLst>
                    <a:ext uri="{9D8B030D-6E8A-4147-A177-3AD203B41FA5}">
                      <a16:colId xmlns:a16="http://schemas.microsoft.com/office/drawing/2014/main" val="2212377218"/>
                    </a:ext>
                  </a:extLst>
                </a:gridCol>
                <a:gridCol w="1119667">
                  <a:extLst>
                    <a:ext uri="{9D8B030D-6E8A-4147-A177-3AD203B41FA5}">
                      <a16:colId xmlns:a16="http://schemas.microsoft.com/office/drawing/2014/main" val="1638042011"/>
                    </a:ext>
                  </a:extLst>
                </a:gridCol>
              </a:tblGrid>
              <a:tr h="346976">
                <a:tc gridSpan="8">
                  <a:txBody>
                    <a:bodyPr/>
                    <a:lstStyle/>
                    <a:p>
                      <a:r>
                        <a:rPr lang="fr-FR" dirty="0"/>
                        <a:t>PARTENAIRES / PROJETS 2025-2026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4 / 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603674"/>
                  </a:ext>
                </a:extLst>
              </a:tr>
              <a:tr h="280205"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Zone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Pays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Partenaire</a:t>
                      </a: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bg1"/>
                          </a:solidFill>
                        </a:rPr>
                        <a:t>* Nouveau partenaire 2025-2026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Type d’actions et volume – 2025-2026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622927"/>
                  </a:ext>
                </a:extLst>
              </a:tr>
              <a:tr h="738941"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étudiante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enseignante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Mobilité personnel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Projets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Recherche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chemeClr val="bg1"/>
                          </a:solidFill>
                        </a:rPr>
                        <a:t>Autre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Diplôme conjoint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639535"/>
                  </a:ext>
                </a:extLst>
              </a:tr>
              <a:tr h="264560">
                <a:tc rowSpan="7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Proche et Moyen-Orient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ARABIE SAOUDITE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Djeddah EFFAT*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0712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ISRAEL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Jérusalem BEZALEL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19109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LIBAN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Beyrouth ALBA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7617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Beyrouth AUB*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55805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TURQUIE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Ankara TOBB*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85749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Istanbul ITU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EELISA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69875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1" dirty="0"/>
                        <a:t>Istanbul YTU*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En préparation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498557"/>
                  </a:ext>
                </a:extLst>
              </a:tr>
              <a:tr h="0">
                <a:tc rowSpan="7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Asie</a:t>
                      </a: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CHINE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Dalian DUT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7907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Hong-Kong HKU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71985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Pékin TSINGHUA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2543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Shanghai ECNU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31438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INDE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Chandigarh CCA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2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2470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Ahmedabad 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65489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JAPON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Kyoto KSU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1 IN – 2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450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3966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D’ACTIVITES</a:t>
            </a:r>
          </a:p>
          <a:p>
            <a:pPr marL="0" indent="0">
              <a:buNone/>
            </a:pPr>
            <a:r>
              <a:rPr lang="fr-FR" sz="2000" dirty="0"/>
              <a:t>pour un état des lieux et un suivi des activités internationales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Etudiants et chercheurs (cursus intégral) : nombre, nationalité, origine pays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Mobilités : type, nombre, origine/destination, nationalité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dirty="0"/>
              <a:t>Projets à l’étranger : nombre, lieux, partenaires, enseignants porteurs</a:t>
            </a:r>
          </a:p>
          <a:p>
            <a:pPr marL="457200" lvl="1" indent="0">
              <a:buNone/>
            </a:pPr>
            <a:endParaRPr lang="fr-FR" sz="1800" dirty="0"/>
          </a:p>
          <a:p>
            <a:pPr lvl="1"/>
            <a:r>
              <a:rPr lang="fr-FR" sz="1800" b="1" dirty="0"/>
              <a:t>Partenaires : pays, lieux, type, volumes</a:t>
            </a:r>
          </a:p>
          <a:p>
            <a:pPr marL="457200" lvl="1" indent="0">
              <a:buNone/>
            </a:pPr>
            <a:endParaRPr lang="fr-FR" sz="1800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AEC5C44B-361E-4635-80B5-D7AE00F2C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64037"/>
              </p:ext>
            </p:extLst>
          </p:nvPr>
        </p:nvGraphicFramePr>
        <p:xfrm>
          <a:off x="156544" y="1709538"/>
          <a:ext cx="11889271" cy="479866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53595">
                  <a:extLst>
                    <a:ext uri="{9D8B030D-6E8A-4147-A177-3AD203B41FA5}">
                      <a16:colId xmlns:a16="http://schemas.microsoft.com/office/drawing/2014/main" val="1927535811"/>
                    </a:ext>
                  </a:extLst>
                </a:gridCol>
                <a:gridCol w="1530220">
                  <a:extLst>
                    <a:ext uri="{9D8B030D-6E8A-4147-A177-3AD203B41FA5}">
                      <a16:colId xmlns:a16="http://schemas.microsoft.com/office/drawing/2014/main" val="3700246652"/>
                    </a:ext>
                  </a:extLst>
                </a:gridCol>
                <a:gridCol w="4982547">
                  <a:extLst>
                    <a:ext uri="{9D8B030D-6E8A-4147-A177-3AD203B41FA5}">
                      <a16:colId xmlns:a16="http://schemas.microsoft.com/office/drawing/2014/main" val="4190939457"/>
                    </a:ext>
                  </a:extLst>
                </a:gridCol>
                <a:gridCol w="3722909">
                  <a:extLst>
                    <a:ext uri="{9D8B030D-6E8A-4147-A177-3AD203B41FA5}">
                      <a16:colId xmlns:a16="http://schemas.microsoft.com/office/drawing/2014/main" val="2321051879"/>
                    </a:ext>
                  </a:extLst>
                </a:gridCol>
              </a:tblGrid>
              <a:tr h="346976">
                <a:tc gridSpan="4">
                  <a:txBody>
                    <a:bodyPr/>
                    <a:lstStyle/>
                    <a:p>
                      <a:r>
                        <a:rPr lang="fr-FR" dirty="0"/>
                        <a:t>AUTRES PROJETS 2025-2026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603674"/>
                  </a:ext>
                </a:extLst>
              </a:tr>
              <a:tr h="1019146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Zone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Pays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Projet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622927"/>
                  </a:ext>
                </a:extLst>
              </a:tr>
              <a:tr h="26456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ERASMUS+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Erasmus+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Séminaire européen Erasmus+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i="1" dirty="0"/>
                        <a:t>Enseignants et personnel administratif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59714"/>
                  </a:ext>
                </a:extLst>
              </a:tr>
              <a:tr h="264560">
                <a:tc rowSpan="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Europe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Europe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Exposition « Depuis les périphéries » D </a:t>
                      </a:r>
                      <a:r>
                        <a:rPr lang="fr-FR" sz="1200" b="0" dirty="0" err="1"/>
                        <a:t>Kanellopoulou</a:t>
                      </a:r>
                      <a:endParaRPr lang="fr-FR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105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669597"/>
                  </a:ext>
                </a:extLst>
              </a:tr>
              <a:tr h="264560">
                <a:tc vMerge="1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Europe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Cycle de conférences « Construire les Europes » F Ferrari / P Richter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105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09228"/>
                  </a:ext>
                </a:extLst>
              </a:tr>
              <a:tr h="26456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Europe centrale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Tchéquie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Quadriennale de Prague 2027 – préparation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i="1" dirty="0"/>
                        <a:t>1 enseignant + 1 étudiant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496034"/>
                  </a:ext>
                </a:extLst>
              </a:tr>
              <a:tr h="264560">
                <a:tc rowSpan="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Europe du sud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Italie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Stage Agence Renzo Piano Building Workshop 2025-2026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i="1" dirty="0"/>
                        <a:t>1 étudiante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547214"/>
                  </a:ext>
                </a:extLst>
              </a:tr>
              <a:tr h="264560">
                <a:tc vMerge="1"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Renzo Piano World Tour 2025-2026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i="1" dirty="0"/>
                        <a:t>1 étudiant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837153"/>
                  </a:ext>
                </a:extLst>
              </a:tr>
              <a:tr h="264560">
                <a:tc rowSpan="3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Amérique du nord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Canada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Exposition « Bâtir les lois » avec le Centre canadien d’architecture M Darrieus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fr-FR" sz="105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481916"/>
                  </a:ext>
                </a:extLst>
              </a:tr>
              <a:tr h="264560">
                <a:tc vMerge="1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Amérique du nord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Etats-Unis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Académie d’été franco-américaine en architecture Villa Albertine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i="1" dirty="0"/>
                        <a:t>Stages en binôme franco-américain – 2 étudiants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253690"/>
                  </a:ext>
                </a:extLst>
              </a:tr>
              <a:tr h="264560">
                <a:tc vMerge="1"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/>
                        <a:t>Richard Morris Hunt </a:t>
                      </a:r>
                      <a:r>
                        <a:rPr lang="fr-FR" sz="1200" b="0" dirty="0" err="1"/>
                        <a:t>Prize</a:t>
                      </a:r>
                      <a:endParaRPr lang="fr-FR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i="1" dirty="0"/>
                        <a:t>Accueil du jury 2025 et des récipiendaires américains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105525"/>
                  </a:ext>
                </a:extLst>
              </a:tr>
              <a:tr h="26456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P. et M. Orient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Arabie Saoudite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 dirty="0" err="1"/>
                        <a:t>AlUla</a:t>
                      </a:r>
                      <a:r>
                        <a:rPr lang="fr-FR" sz="1200" b="0" dirty="0"/>
                        <a:t> Villa </a:t>
                      </a:r>
                      <a:r>
                        <a:rPr lang="fr-FR" sz="1200" b="0" dirty="0" err="1"/>
                        <a:t>Hegra</a:t>
                      </a:r>
                      <a:r>
                        <a:rPr lang="fr-FR" sz="1200" b="0" dirty="0"/>
                        <a:t> et Prince Sultan </a:t>
                      </a:r>
                      <a:r>
                        <a:rPr lang="fr-FR" sz="1200" b="0" dirty="0" err="1"/>
                        <a:t>University</a:t>
                      </a:r>
                      <a:r>
                        <a:rPr lang="fr-FR" sz="1200" b="0" dirty="0"/>
                        <a:t> Riyadh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50" i="1" dirty="0"/>
                        <a:t>Studio d’architecture et d’urbanisme – 2 étudiants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135978"/>
                  </a:ext>
                </a:extLst>
              </a:tr>
              <a:tr h="26456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Asie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Inde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="0"/>
                        <a:t>Aga Khan Trust for Culture – Studio de projet M Chabani / B Gaussuin </a:t>
                      </a:r>
                      <a:endParaRPr lang="fr-FR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i="1" dirty="0"/>
                        <a:t>2 enseignants + 15 étudiants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300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601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performance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DE PERFORMANCE</a:t>
            </a:r>
          </a:p>
          <a:p>
            <a:pPr marL="0" indent="0">
              <a:buNone/>
            </a:pPr>
            <a:r>
              <a:rPr lang="fr-FR" sz="2000" dirty="0"/>
              <a:t>pour un suivi de l’évolution de la mise en œuvre de la stratégie internationale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Qualitatifs</a:t>
            </a:r>
          </a:p>
          <a:p>
            <a:pPr marL="457200" lvl="1" indent="0">
              <a:buNone/>
            </a:pPr>
            <a:endParaRPr lang="fr-FR" sz="1800" dirty="0"/>
          </a:p>
          <a:p>
            <a:pPr lvl="2"/>
            <a:r>
              <a:rPr lang="fr-FR" sz="1600" dirty="0">
                <a:solidFill>
                  <a:srgbClr val="00B050"/>
                </a:solidFill>
              </a:rPr>
              <a:t>Point annuel en C.A. Stratégie RI : évaluation feuille de route en cours, indicateurs, feuille de route à venir, évolutions stratégiques</a:t>
            </a:r>
          </a:p>
          <a:p>
            <a:pPr lvl="2"/>
            <a:endParaRPr lang="fr-FR" sz="1600" dirty="0"/>
          </a:p>
          <a:p>
            <a:pPr lvl="2"/>
            <a:r>
              <a:rPr lang="fr-FR" sz="1600" dirty="0"/>
              <a:t>Réalisation de documents d’attractivité et d’accueil</a:t>
            </a:r>
          </a:p>
          <a:p>
            <a:pPr marL="1371600" lvl="3" indent="0">
              <a:buNone/>
            </a:pPr>
            <a:r>
              <a:rPr lang="fr-FR" sz="1200" b="1" dirty="0">
                <a:solidFill>
                  <a:srgbClr val="00B050"/>
                </a:solidFill>
              </a:rPr>
              <a:t>Brochure en anglais (2025-2026) </a:t>
            </a:r>
            <a:r>
              <a:rPr lang="fr-FR" sz="1200" dirty="0"/>
              <a:t>; </a:t>
            </a:r>
            <a:r>
              <a:rPr lang="fr-FR" sz="1200" b="1" dirty="0">
                <a:solidFill>
                  <a:srgbClr val="00B050"/>
                </a:solidFill>
              </a:rPr>
              <a:t>Guide de mobilité (2025-2026) </a:t>
            </a:r>
            <a:r>
              <a:rPr lang="fr-FR" sz="1200" dirty="0"/>
              <a:t>; </a:t>
            </a:r>
            <a:r>
              <a:rPr lang="fr-FR" sz="1200" b="1" dirty="0">
                <a:solidFill>
                  <a:srgbClr val="FF0000"/>
                </a:solidFill>
              </a:rPr>
              <a:t>Vade-mecum accueil chercheurs (2025-2026)</a:t>
            </a:r>
            <a:r>
              <a:rPr lang="fr-FR" sz="1200" dirty="0"/>
              <a:t> ; </a:t>
            </a:r>
            <a:r>
              <a:rPr lang="fr-FR" sz="1200" b="1" dirty="0">
                <a:solidFill>
                  <a:srgbClr val="00B050"/>
                </a:solidFill>
              </a:rPr>
              <a:t>Livret d’accueil étudiants étrangers (2025-2026) </a:t>
            </a:r>
            <a:r>
              <a:rPr lang="fr-FR" sz="1200" dirty="0"/>
              <a:t>; </a:t>
            </a:r>
            <a:r>
              <a:rPr lang="fr-FR" sz="1200" b="1" dirty="0">
                <a:solidFill>
                  <a:srgbClr val="00B050"/>
                </a:solidFill>
              </a:rPr>
              <a:t>Cartographie des relations internationales (2025-2026) ; </a:t>
            </a:r>
            <a:r>
              <a:rPr lang="fr-FR" sz="1200" dirty="0"/>
              <a:t>Vade-mecum déroulement projets à l’étranger (2026-2027) ; Guide réalisation projets à l’étranger (2027-2028) ; Guide mobilité Recherche (2027-2028) ; Nouvelle politique européennes (2027-2028) ; Nouvelle stratégie 2030-2035 (2029-2030)</a:t>
            </a:r>
          </a:p>
          <a:p>
            <a:pPr marL="0" indent="0">
              <a:buNone/>
            </a:pPr>
            <a:endParaRPr lang="fr-FR" sz="2000" dirty="0"/>
          </a:p>
          <a:p>
            <a:pPr marL="914400" lvl="2" indent="0">
              <a:buNone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3766193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performance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DE PERFORMANCE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Quantitatifs</a:t>
            </a:r>
          </a:p>
          <a:p>
            <a:pPr lvl="2"/>
            <a:r>
              <a:rPr lang="fr-FR" sz="1600" dirty="0"/>
              <a:t>Augmentation du volume d’étudiants internationaux (cursus intégral et mobilités)</a:t>
            </a:r>
          </a:p>
          <a:p>
            <a:pPr marL="914400" lvl="2" indent="0">
              <a:buNone/>
            </a:pPr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marL="914400" lvl="2" indent="0">
              <a:buNone/>
            </a:pPr>
            <a:endParaRPr lang="fr-FR" sz="1600" dirty="0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CC462E2C-E234-4547-B2F1-B3DA7C5C3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423496"/>
              </p:ext>
            </p:extLst>
          </p:nvPr>
        </p:nvGraphicFramePr>
        <p:xfrm>
          <a:off x="774444" y="3739288"/>
          <a:ext cx="10643349" cy="2286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462020">
                  <a:extLst>
                    <a:ext uri="{9D8B030D-6E8A-4147-A177-3AD203B41FA5}">
                      <a16:colId xmlns:a16="http://schemas.microsoft.com/office/drawing/2014/main" val="2590768383"/>
                    </a:ext>
                  </a:extLst>
                </a:gridCol>
                <a:gridCol w="1462020">
                  <a:extLst>
                    <a:ext uri="{9D8B030D-6E8A-4147-A177-3AD203B41FA5}">
                      <a16:colId xmlns:a16="http://schemas.microsoft.com/office/drawing/2014/main" val="1600095025"/>
                    </a:ext>
                  </a:extLst>
                </a:gridCol>
                <a:gridCol w="1462020">
                  <a:extLst>
                    <a:ext uri="{9D8B030D-6E8A-4147-A177-3AD203B41FA5}">
                      <a16:colId xmlns:a16="http://schemas.microsoft.com/office/drawing/2014/main" val="2050257150"/>
                    </a:ext>
                  </a:extLst>
                </a:gridCol>
                <a:gridCol w="1556974">
                  <a:extLst>
                    <a:ext uri="{9D8B030D-6E8A-4147-A177-3AD203B41FA5}">
                      <a16:colId xmlns:a16="http://schemas.microsoft.com/office/drawing/2014/main" val="508737414"/>
                    </a:ext>
                  </a:extLst>
                </a:gridCol>
                <a:gridCol w="1536249">
                  <a:extLst>
                    <a:ext uri="{9D8B030D-6E8A-4147-A177-3AD203B41FA5}">
                      <a16:colId xmlns:a16="http://schemas.microsoft.com/office/drawing/2014/main" val="1713234577"/>
                    </a:ext>
                  </a:extLst>
                </a:gridCol>
                <a:gridCol w="1526077">
                  <a:extLst>
                    <a:ext uri="{9D8B030D-6E8A-4147-A177-3AD203B41FA5}">
                      <a16:colId xmlns:a16="http://schemas.microsoft.com/office/drawing/2014/main" val="2025651750"/>
                    </a:ext>
                  </a:extLst>
                </a:gridCol>
                <a:gridCol w="1637989">
                  <a:extLst>
                    <a:ext uri="{9D8B030D-6E8A-4147-A177-3AD203B41FA5}">
                      <a16:colId xmlns:a16="http://schemas.microsoft.com/office/drawing/2014/main" val="2995706628"/>
                    </a:ext>
                  </a:extLst>
                </a:gridCol>
              </a:tblGrid>
              <a:tr h="270148"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Volume étudiants internationaux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2024-2025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2025-2026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2026-2027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2027-2028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2028-2029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2029-2030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331055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+1%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+1%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+1%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+1%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+1%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433216"/>
                  </a:ext>
                </a:extLst>
              </a:tr>
              <a:tr h="20232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Etudiants de nationalité étrangère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dirty="0"/>
                        <a:t>149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164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+10%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0027952"/>
                  </a:ext>
                </a:extLst>
              </a:tr>
              <a:tr h="20232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Mobilités internationales entrantes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93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+43%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681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2876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performance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168164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DE PERFORMANCE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800" dirty="0"/>
              <a:t>Quantitatifs</a:t>
            </a:r>
          </a:p>
          <a:p>
            <a:pPr lvl="2"/>
            <a:r>
              <a:rPr lang="fr-FR" sz="1600" dirty="0"/>
              <a:t>Augmentation du volume de mobilité enseignante et de personnel</a:t>
            </a:r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marL="914400" lvl="2" indent="0">
              <a:buNone/>
            </a:pPr>
            <a:endParaRPr lang="fr-FR" sz="16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175C026-963B-4E38-A89F-1D3C802F2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049858"/>
              </p:ext>
            </p:extLst>
          </p:nvPr>
        </p:nvGraphicFramePr>
        <p:xfrm>
          <a:off x="838201" y="3951331"/>
          <a:ext cx="9794849" cy="22250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60976">
                  <a:extLst>
                    <a:ext uri="{9D8B030D-6E8A-4147-A177-3AD203B41FA5}">
                      <a16:colId xmlns:a16="http://schemas.microsoft.com/office/drawing/2014/main" val="3089621877"/>
                    </a:ext>
                  </a:extLst>
                </a:gridCol>
                <a:gridCol w="1360976">
                  <a:extLst>
                    <a:ext uri="{9D8B030D-6E8A-4147-A177-3AD203B41FA5}">
                      <a16:colId xmlns:a16="http://schemas.microsoft.com/office/drawing/2014/main" val="1600095025"/>
                    </a:ext>
                  </a:extLst>
                </a:gridCol>
                <a:gridCol w="1320899">
                  <a:extLst>
                    <a:ext uri="{9D8B030D-6E8A-4147-A177-3AD203B41FA5}">
                      <a16:colId xmlns:a16="http://schemas.microsoft.com/office/drawing/2014/main" val="2050257150"/>
                    </a:ext>
                  </a:extLst>
                </a:gridCol>
                <a:gridCol w="1442684">
                  <a:extLst>
                    <a:ext uri="{9D8B030D-6E8A-4147-A177-3AD203B41FA5}">
                      <a16:colId xmlns:a16="http://schemas.microsoft.com/office/drawing/2014/main" val="508737414"/>
                    </a:ext>
                  </a:extLst>
                </a:gridCol>
                <a:gridCol w="1433315">
                  <a:extLst>
                    <a:ext uri="{9D8B030D-6E8A-4147-A177-3AD203B41FA5}">
                      <a16:colId xmlns:a16="http://schemas.microsoft.com/office/drawing/2014/main" val="1713234577"/>
                    </a:ext>
                  </a:extLst>
                </a:gridCol>
                <a:gridCol w="1386475">
                  <a:extLst>
                    <a:ext uri="{9D8B030D-6E8A-4147-A177-3AD203B41FA5}">
                      <a16:colId xmlns:a16="http://schemas.microsoft.com/office/drawing/2014/main" val="2025651750"/>
                    </a:ext>
                  </a:extLst>
                </a:gridCol>
                <a:gridCol w="1489524">
                  <a:extLst>
                    <a:ext uri="{9D8B030D-6E8A-4147-A177-3AD203B41FA5}">
                      <a16:colId xmlns:a16="http://schemas.microsoft.com/office/drawing/2014/main" val="2995706628"/>
                    </a:ext>
                  </a:extLst>
                </a:gridCol>
              </a:tblGrid>
              <a:tr h="270148"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Mobilité enseignante et du personnel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2024-2025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2025-2026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2026-2027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2027-2028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2028-2029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2029-2030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331055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433216"/>
                  </a:ext>
                </a:extLst>
              </a:tr>
              <a:tr h="20232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Mobilité enseignante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6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8361213"/>
                  </a:ext>
                </a:extLst>
              </a:tr>
              <a:tr h="20232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Mobilité du personnel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1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106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944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performance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1736730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DE PERFORMANCE</a:t>
            </a:r>
          </a:p>
          <a:p>
            <a:pPr lvl="1"/>
            <a:r>
              <a:rPr lang="fr-FR" sz="1800" dirty="0"/>
              <a:t>Quantitatifs</a:t>
            </a:r>
          </a:p>
          <a:p>
            <a:pPr lvl="2"/>
            <a:r>
              <a:rPr lang="fr-FR" sz="1600" dirty="0"/>
              <a:t>Augmentation du volume de partenariats internationaux vers zones prioritaires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175C026-963B-4E38-A89F-1D3C802F2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727450"/>
              </p:ext>
            </p:extLst>
          </p:nvPr>
        </p:nvGraphicFramePr>
        <p:xfrm>
          <a:off x="329938" y="2663978"/>
          <a:ext cx="11415861" cy="42062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47626">
                  <a:extLst>
                    <a:ext uri="{9D8B030D-6E8A-4147-A177-3AD203B41FA5}">
                      <a16:colId xmlns:a16="http://schemas.microsoft.com/office/drawing/2014/main" val="740974719"/>
                    </a:ext>
                  </a:extLst>
                </a:gridCol>
                <a:gridCol w="1184334">
                  <a:extLst>
                    <a:ext uri="{9D8B030D-6E8A-4147-A177-3AD203B41FA5}">
                      <a16:colId xmlns:a16="http://schemas.microsoft.com/office/drawing/2014/main" val="1600095025"/>
                    </a:ext>
                  </a:extLst>
                </a:gridCol>
                <a:gridCol w="1631873">
                  <a:extLst>
                    <a:ext uri="{9D8B030D-6E8A-4147-A177-3AD203B41FA5}">
                      <a16:colId xmlns:a16="http://schemas.microsoft.com/office/drawing/2014/main" val="2050257150"/>
                    </a:ext>
                  </a:extLst>
                </a:gridCol>
                <a:gridCol w="1619602">
                  <a:extLst>
                    <a:ext uri="{9D8B030D-6E8A-4147-A177-3AD203B41FA5}">
                      <a16:colId xmlns:a16="http://schemas.microsoft.com/office/drawing/2014/main" val="508737414"/>
                    </a:ext>
                  </a:extLst>
                </a:gridCol>
                <a:gridCol w="1730030">
                  <a:extLst>
                    <a:ext uri="{9D8B030D-6E8A-4147-A177-3AD203B41FA5}">
                      <a16:colId xmlns:a16="http://schemas.microsoft.com/office/drawing/2014/main" val="1713234577"/>
                    </a:ext>
                  </a:extLst>
                </a:gridCol>
                <a:gridCol w="1619602">
                  <a:extLst>
                    <a:ext uri="{9D8B030D-6E8A-4147-A177-3AD203B41FA5}">
                      <a16:colId xmlns:a16="http://schemas.microsoft.com/office/drawing/2014/main" val="2025651750"/>
                    </a:ext>
                  </a:extLst>
                </a:gridCol>
                <a:gridCol w="1582794">
                  <a:extLst>
                    <a:ext uri="{9D8B030D-6E8A-4147-A177-3AD203B41FA5}">
                      <a16:colId xmlns:a16="http://schemas.microsoft.com/office/drawing/2014/main" val="2995706628"/>
                    </a:ext>
                  </a:extLst>
                </a:gridCol>
              </a:tblGrid>
              <a:tr h="27014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Zones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2024-2025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2025-2026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2026-2027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2027-2028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2028-2029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2029-2030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33105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Suisse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4332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2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394210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Europe centrale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+1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9426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5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7291716"/>
                  </a:ext>
                </a:extLst>
              </a:tr>
              <a:tr h="202327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Europe orientale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707461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332766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Europe du nord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25754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1883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4716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Indicateurs de performance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E3A58-1490-44D9-8AD0-72AFB6C2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1727399"/>
            <a:ext cx="10373411" cy="4081807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INDICATEURS DE PERFORMANCE</a:t>
            </a:r>
          </a:p>
          <a:p>
            <a:pPr lvl="1"/>
            <a:r>
              <a:rPr lang="fr-FR" sz="1800" dirty="0"/>
              <a:t>Quantitatifs</a:t>
            </a:r>
          </a:p>
          <a:p>
            <a:pPr lvl="2"/>
            <a:r>
              <a:rPr lang="fr-FR" sz="1600" dirty="0"/>
              <a:t>Augmentation du volume de partenariats internationaux vers zones prioritaires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175C026-963B-4E38-A89F-1D3C802F2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645144"/>
              </p:ext>
            </p:extLst>
          </p:nvPr>
        </p:nvGraphicFramePr>
        <p:xfrm>
          <a:off x="329938" y="2682646"/>
          <a:ext cx="11415861" cy="40995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47626">
                  <a:extLst>
                    <a:ext uri="{9D8B030D-6E8A-4147-A177-3AD203B41FA5}">
                      <a16:colId xmlns:a16="http://schemas.microsoft.com/office/drawing/2014/main" val="740974719"/>
                    </a:ext>
                  </a:extLst>
                </a:gridCol>
                <a:gridCol w="1184334">
                  <a:extLst>
                    <a:ext uri="{9D8B030D-6E8A-4147-A177-3AD203B41FA5}">
                      <a16:colId xmlns:a16="http://schemas.microsoft.com/office/drawing/2014/main" val="1600095025"/>
                    </a:ext>
                  </a:extLst>
                </a:gridCol>
                <a:gridCol w="1631873">
                  <a:extLst>
                    <a:ext uri="{9D8B030D-6E8A-4147-A177-3AD203B41FA5}">
                      <a16:colId xmlns:a16="http://schemas.microsoft.com/office/drawing/2014/main" val="2050257150"/>
                    </a:ext>
                  </a:extLst>
                </a:gridCol>
                <a:gridCol w="1619602">
                  <a:extLst>
                    <a:ext uri="{9D8B030D-6E8A-4147-A177-3AD203B41FA5}">
                      <a16:colId xmlns:a16="http://schemas.microsoft.com/office/drawing/2014/main" val="508737414"/>
                    </a:ext>
                  </a:extLst>
                </a:gridCol>
                <a:gridCol w="1730030">
                  <a:extLst>
                    <a:ext uri="{9D8B030D-6E8A-4147-A177-3AD203B41FA5}">
                      <a16:colId xmlns:a16="http://schemas.microsoft.com/office/drawing/2014/main" val="1713234577"/>
                    </a:ext>
                  </a:extLst>
                </a:gridCol>
                <a:gridCol w="1619602">
                  <a:extLst>
                    <a:ext uri="{9D8B030D-6E8A-4147-A177-3AD203B41FA5}">
                      <a16:colId xmlns:a16="http://schemas.microsoft.com/office/drawing/2014/main" val="2025651750"/>
                    </a:ext>
                  </a:extLst>
                </a:gridCol>
                <a:gridCol w="1582794">
                  <a:extLst>
                    <a:ext uri="{9D8B030D-6E8A-4147-A177-3AD203B41FA5}">
                      <a16:colId xmlns:a16="http://schemas.microsoft.com/office/drawing/2014/main" val="2995706628"/>
                    </a:ext>
                  </a:extLst>
                </a:gridCol>
              </a:tblGrid>
              <a:tr h="27014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Zones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2024-2025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2025-2026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2026-2027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2027-2028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2028-2029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2029-2030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331055"/>
                  </a:ext>
                </a:extLst>
              </a:tr>
              <a:tr h="202327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Monde anglo-saxon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+2</a:t>
                      </a:r>
                      <a:r>
                        <a:rPr lang="fr-FR" sz="800" dirty="0"/>
                        <a:t>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870328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+0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4434239"/>
                  </a:ext>
                </a:extLst>
              </a:tr>
              <a:tr h="202327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Asie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633829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3205281"/>
                  </a:ext>
                </a:extLst>
              </a:tr>
              <a:tr h="202327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P. et M. - Orient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</a:t>
                      </a:r>
                      <a:r>
                        <a:rPr lang="fr-FR" sz="7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614091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0651223"/>
                  </a:ext>
                </a:extLst>
              </a:tr>
              <a:tr h="202327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Afrique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Référence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+1</a:t>
                      </a:r>
                      <a:r>
                        <a:rPr lang="fr-FR" sz="800" dirty="0"/>
                        <a:t> </a:t>
                      </a:r>
                      <a:r>
                        <a:rPr lang="fr-FR" sz="700" dirty="0"/>
                        <a:t>/ année antérieure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+1</a:t>
                      </a:r>
                      <a:r>
                        <a:rPr lang="fr-FR" sz="900" dirty="0"/>
                        <a:t> </a:t>
                      </a:r>
                      <a:r>
                        <a:rPr lang="fr-FR" sz="800" dirty="0"/>
                        <a:t>/ année antérieure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011258"/>
                  </a:ext>
                </a:extLst>
              </a:tr>
              <a:tr h="202327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8288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6410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6EA3F7-ABD6-42A7-ADE4-E1710D3E2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En résumé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F61F7E-D6E1-40E9-A396-09D8587A9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2315"/>
            <a:ext cx="10515600" cy="4351338"/>
          </a:xfrm>
        </p:spPr>
        <p:txBody>
          <a:bodyPr/>
          <a:lstStyle/>
          <a:p>
            <a:endParaRPr lang="fr-FR" dirty="0"/>
          </a:p>
          <a:p>
            <a:pPr marL="0" indent="0" algn="ctr">
              <a:buNone/>
            </a:pPr>
            <a:r>
              <a:rPr lang="fr-FR" sz="3600" dirty="0"/>
              <a:t>2025-2026</a:t>
            </a:r>
          </a:p>
          <a:p>
            <a:pPr marL="0" indent="0" algn="ctr">
              <a:buNone/>
            </a:pPr>
            <a:r>
              <a:rPr lang="fr-FR" sz="3600" dirty="0"/>
              <a:t>Année de </a:t>
            </a:r>
            <a:r>
              <a:rPr lang="fr-FR" sz="3600" b="1" dirty="0"/>
              <a:t>déploiement</a:t>
            </a:r>
          </a:p>
          <a:p>
            <a:pPr marL="0" indent="0" algn="ctr">
              <a:buNone/>
            </a:pPr>
            <a:r>
              <a:rPr lang="fr-FR" sz="3600" dirty="0"/>
              <a:t>et </a:t>
            </a:r>
            <a:r>
              <a:rPr lang="fr-FR" sz="3600" b="1" dirty="0"/>
              <a:t>fort</a:t>
            </a:r>
            <a:r>
              <a:rPr lang="fr-FR" sz="3600" dirty="0"/>
              <a:t> </a:t>
            </a:r>
            <a:r>
              <a:rPr lang="fr-FR" sz="3600" b="1" dirty="0"/>
              <a:t>développement</a:t>
            </a:r>
            <a:r>
              <a:rPr lang="fr-FR" sz="3600" dirty="0"/>
              <a:t> </a:t>
            </a:r>
          </a:p>
          <a:p>
            <a:pPr algn="ctr"/>
            <a:endParaRPr lang="fr-FR" sz="3600" dirty="0"/>
          </a:p>
          <a:p>
            <a:pPr marL="0" indent="0" algn="ctr">
              <a:buNone/>
            </a:pPr>
            <a:r>
              <a:rPr lang="fr-FR" sz="3600" dirty="0"/>
              <a:t>2026 -2027</a:t>
            </a:r>
          </a:p>
          <a:p>
            <a:pPr marL="0" indent="0" algn="ctr">
              <a:buNone/>
            </a:pPr>
            <a:r>
              <a:rPr lang="fr-FR" sz="3600" dirty="0"/>
              <a:t>Année de </a:t>
            </a:r>
            <a:r>
              <a:rPr lang="fr-FR" sz="3600" b="1" dirty="0"/>
              <a:t>consolidation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8005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br>
              <a:rPr lang="fr-FR" dirty="0"/>
            </a:br>
            <a:r>
              <a:rPr lang="fr-FR" sz="3200" b="1" dirty="0"/>
              <a:t>Evaluation juillet 2026</a:t>
            </a:r>
            <a:endParaRPr lang="fr-FR" b="1" dirty="0"/>
          </a:p>
        </p:txBody>
      </p:sp>
      <p:sp>
        <p:nvSpPr>
          <p:cNvPr id="5" name="Sous-titre 6">
            <a:extLst>
              <a:ext uri="{FF2B5EF4-FFF2-40B4-BE49-F238E27FC236}">
                <a16:creationId xmlns:a16="http://schemas.microsoft.com/office/drawing/2014/main" id="{3E716218-F0EF-4B3F-B1A6-D6C4D125E731}"/>
              </a:ext>
            </a:extLst>
          </p:cNvPr>
          <p:cNvSpPr txBox="1">
            <a:spLocks/>
          </p:cNvSpPr>
          <p:nvPr/>
        </p:nvSpPr>
        <p:spPr>
          <a:xfrm>
            <a:off x="838197" y="2579867"/>
            <a:ext cx="10515600" cy="456399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fr-FR" sz="2400" dirty="0">
                <a:solidFill>
                  <a:schemeClr val="bg1"/>
                </a:solidFill>
                <a:latin typeface="Verdana"/>
              </a:rPr>
              <a:t>37 actions pour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UNE ECOLE INTERNATIONALE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BD3F8B-D05E-45BC-B5BE-9C9A36BD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3278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fr-FR" sz="2400" dirty="0"/>
              <a:t>60 actions prévues</a:t>
            </a:r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i="1" dirty="0"/>
          </a:p>
          <a:p>
            <a:pPr marL="0" indent="0" algn="ctr">
              <a:buNone/>
            </a:pPr>
            <a:r>
              <a:rPr lang="fr-FR" sz="2000" b="1" dirty="0"/>
              <a:t>Evaluation Juillet 2026</a:t>
            </a:r>
          </a:p>
          <a:p>
            <a:pPr marL="0" indent="0" algn="ctr">
              <a:buNone/>
            </a:pPr>
            <a:endParaRPr lang="fr-FR" sz="1200" i="1" dirty="0"/>
          </a:p>
          <a:p>
            <a:pPr marL="0" indent="0" algn="ctr">
              <a:buNone/>
            </a:pPr>
            <a:r>
              <a:rPr lang="fr-FR" sz="2000" b="1" i="1" dirty="0">
                <a:solidFill>
                  <a:srgbClr val="00B050"/>
                </a:solidFill>
              </a:rPr>
              <a:t>40 actions réalisées</a:t>
            </a:r>
            <a:r>
              <a:rPr lang="fr-FR" sz="2000" i="1" dirty="0"/>
              <a:t>	</a:t>
            </a:r>
            <a:r>
              <a:rPr lang="fr-FR" sz="2000" b="1" i="1" dirty="0">
                <a:solidFill>
                  <a:srgbClr val="FFC000"/>
                </a:solidFill>
              </a:rPr>
              <a:t>13 actions en cours      </a:t>
            </a:r>
            <a:r>
              <a:rPr lang="fr-FR" sz="2000" b="1" i="1" dirty="0">
                <a:solidFill>
                  <a:srgbClr val="FF0000"/>
                </a:solidFill>
              </a:rPr>
              <a:t>7 actions non-réalisées</a:t>
            </a:r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  <a:p>
            <a:pPr marL="457200" lvl="1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3710E14E-7187-4AF9-85A9-543D62A4D439}"/>
              </a:ext>
            </a:extLst>
          </p:cNvPr>
          <p:cNvSpPr txBox="1">
            <a:spLocks/>
          </p:cNvSpPr>
          <p:nvPr/>
        </p:nvSpPr>
        <p:spPr>
          <a:xfrm>
            <a:off x="838197" y="3041378"/>
            <a:ext cx="10515600" cy="4849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fr-FR" sz="2400" b="1" dirty="0">
                <a:solidFill>
                  <a:srgbClr val="FFC000"/>
                </a:solidFill>
                <a:latin typeface="Verdana"/>
              </a:rPr>
              <a:t>    9 actions 99 </a:t>
            </a:r>
            <a:r>
              <a:rPr lang="fr-FR" sz="2400" dirty="0">
                <a:solidFill>
                  <a:srgbClr val="FFC000"/>
                </a:solidFill>
                <a:latin typeface="Verdana"/>
              </a:rPr>
              <a:t>action</a:t>
            </a:r>
            <a:r>
              <a:rPr lang="fr-FR" sz="2400" dirty="0">
                <a:solidFill>
                  <a:schemeClr val="bg1"/>
                </a:solidFill>
                <a:latin typeface="Verdana"/>
              </a:rPr>
              <a:t>9 actions vers des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ZONES PRIORITAIRES</a:t>
            </a:r>
          </a:p>
        </p:txBody>
      </p:sp>
      <p:sp>
        <p:nvSpPr>
          <p:cNvPr id="8" name="Sous-titre 6">
            <a:extLst>
              <a:ext uri="{FF2B5EF4-FFF2-40B4-BE49-F238E27FC236}">
                <a16:creationId xmlns:a16="http://schemas.microsoft.com/office/drawing/2014/main" id="{3A672C08-0BF2-43E2-9CC2-F1EDD03DF320}"/>
              </a:ext>
            </a:extLst>
          </p:cNvPr>
          <p:cNvSpPr txBox="1">
            <a:spLocks/>
          </p:cNvSpPr>
          <p:nvPr/>
        </p:nvSpPr>
        <p:spPr>
          <a:xfrm>
            <a:off x="838198" y="3537528"/>
            <a:ext cx="10515599" cy="4774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2400" dirty="0">
                <a:solidFill>
                  <a:schemeClr val="bg1"/>
                </a:solidFill>
                <a:latin typeface="Verdana"/>
              </a:rPr>
              <a:t>14 actions pour </a:t>
            </a:r>
            <a:r>
              <a:rPr lang="fr-FR" sz="2400" b="1" dirty="0">
                <a:solidFill>
                  <a:schemeClr val="bg1"/>
                </a:solidFill>
                <a:latin typeface="Verdana"/>
              </a:rPr>
              <a:t>DES OUTILS ADAPTES</a:t>
            </a: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117C5DCD-24C7-4395-B2D0-53B0AA4B7F85}"/>
              </a:ext>
            </a:extLst>
          </p:cNvPr>
          <p:cNvSpPr/>
          <p:nvPr/>
        </p:nvSpPr>
        <p:spPr>
          <a:xfrm>
            <a:off x="9634895" y="5794789"/>
            <a:ext cx="374780" cy="335902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0937E7D1-6038-496D-ACB4-419DC91679A8}"/>
              </a:ext>
            </a:extLst>
          </p:cNvPr>
          <p:cNvSpPr/>
          <p:nvPr/>
        </p:nvSpPr>
        <p:spPr>
          <a:xfrm>
            <a:off x="5908607" y="5794789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9CAB8F4C-FBE7-485E-B15B-092BBDDB5296}"/>
              </a:ext>
            </a:extLst>
          </p:cNvPr>
          <p:cNvSpPr/>
          <p:nvPr/>
        </p:nvSpPr>
        <p:spPr>
          <a:xfrm>
            <a:off x="2182325" y="5794789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BDB6DE-6631-4C3D-82E4-659F9610536D}"/>
              </a:ext>
            </a:extLst>
          </p:cNvPr>
          <p:cNvSpPr/>
          <p:nvPr/>
        </p:nvSpPr>
        <p:spPr>
          <a:xfrm>
            <a:off x="838197" y="4413380"/>
            <a:ext cx="10515599" cy="2079495"/>
          </a:xfrm>
          <a:prstGeom prst="rect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96665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5BD7460E-8AA4-4C49-96D7-129CD1426C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6163" y="3615616"/>
            <a:ext cx="9168384" cy="1520952"/>
          </a:xfrm>
        </p:spPr>
        <p:txBody>
          <a:bodyPr/>
          <a:lstStyle/>
          <a:p>
            <a:pPr algn="ctr"/>
            <a:r>
              <a:rPr lang="fr-FR" dirty="0"/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1713914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br>
              <a:rPr lang="fr-FR" dirty="0"/>
            </a:b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4927690"/>
              </p:ext>
            </p:extLst>
          </p:nvPr>
        </p:nvGraphicFramePr>
        <p:xfrm>
          <a:off x="838200" y="2142913"/>
          <a:ext cx="10506776" cy="4617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Disposer du Manifeste en anglais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err="1"/>
                        <a:t>SComm</a:t>
                      </a:r>
                      <a:r>
                        <a:rPr lang="fr-FR" dirty="0"/>
                        <a:t> + 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Déc. 2025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4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Non réalisé – A reporter en 2026-2027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696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Préparer la prochaine campagne du QS World </a:t>
                      </a:r>
                      <a:r>
                        <a:rPr lang="fr-FR" dirty="0" err="1"/>
                        <a:t>University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Ranking</a:t>
                      </a:r>
                      <a:r>
                        <a:rPr lang="fr-FR" dirty="0"/>
                        <a:t> en architecture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dirty="0"/>
                        <a:t> + PSL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accent2"/>
                          </a:solidFill>
                        </a:rPr>
                        <a:t>Préparé, mais campagne QS reportée, effectif pour la campagne suivante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7458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Réviser les pages internationales du site web actuel 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dirty="0"/>
                        <a:t> + </a:t>
                      </a:r>
                      <a:r>
                        <a:rPr lang="fr-FR" dirty="0" err="1"/>
                        <a:t>SComm</a:t>
                      </a:r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Déc. 2025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22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premier trimestre 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47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Etablir la cartographie des relations internationales de l’école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28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premier semestre 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51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Etablir un outil de suivi statistique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91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accent2"/>
                          </a:solidFill>
                        </a:rPr>
                        <a:t>Première base statistique réalisée, à développer en 2026-2027</a:t>
                      </a:r>
                      <a:endParaRPr lang="fr-FR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103016"/>
                  </a:ext>
                </a:extLst>
              </a:tr>
            </a:tbl>
          </a:graphicData>
        </a:graphic>
      </p:graphicFrame>
      <p:sp>
        <p:nvSpPr>
          <p:cNvPr id="5" name="Sous-titre 6">
            <a:extLst>
              <a:ext uri="{FF2B5EF4-FFF2-40B4-BE49-F238E27FC236}">
                <a16:creationId xmlns:a16="http://schemas.microsoft.com/office/drawing/2014/main" id="{3E716218-F0EF-4B3F-B1A6-D6C4D125E731}"/>
              </a:ext>
            </a:extLst>
          </p:cNvPr>
          <p:cNvSpPr txBox="1">
            <a:spLocks/>
          </p:cNvSpPr>
          <p:nvPr/>
        </p:nvSpPr>
        <p:spPr>
          <a:xfrm>
            <a:off x="838200" y="1631728"/>
            <a:ext cx="10515600" cy="456399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fr-FR" sz="2400" b="1" dirty="0">
                <a:solidFill>
                  <a:schemeClr val="bg1"/>
                </a:solidFill>
                <a:latin typeface="Verdana"/>
              </a:rPr>
              <a:t>UNE ECOLE INTERNATIONALE</a:t>
            </a:r>
          </a:p>
        </p:txBody>
      </p:sp>
      <p:sp>
        <p:nvSpPr>
          <p:cNvPr id="3" name="Organigramme : Connecteur 2">
            <a:extLst>
              <a:ext uri="{FF2B5EF4-FFF2-40B4-BE49-F238E27FC236}">
                <a16:creationId xmlns:a16="http://schemas.microsoft.com/office/drawing/2014/main" id="{7A362DF5-B150-4A01-971B-6EE04F651BE4}"/>
              </a:ext>
            </a:extLst>
          </p:cNvPr>
          <p:cNvSpPr/>
          <p:nvPr/>
        </p:nvSpPr>
        <p:spPr>
          <a:xfrm>
            <a:off x="847531" y="2892486"/>
            <a:ext cx="374780" cy="335902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Organigramme : Connecteur 5">
            <a:extLst>
              <a:ext uri="{FF2B5EF4-FFF2-40B4-BE49-F238E27FC236}">
                <a16:creationId xmlns:a16="http://schemas.microsoft.com/office/drawing/2014/main" id="{43416271-1C0B-40DD-AABA-5CBE3BA46979}"/>
              </a:ext>
            </a:extLst>
          </p:cNvPr>
          <p:cNvSpPr/>
          <p:nvPr/>
        </p:nvSpPr>
        <p:spPr>
          <a:xfrm>
            <a:off x="869300" y="3912633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33A90B80-410D-45EF-944E-25CEC3F21961}"/>
              </a:ext>
            </a:extLst>
          </p:cNvPr>
          <p:cNvSpPr/>
          <p:nvPr/>
        </p:nvSpPr>
        <p:spPr>
          <a:xfrm>
            <a:off x="863075" y="4652864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8D2EC5BC-7A43-4DB9-B2A4-5A76F41FDBFA}"/>
              </a:ext>
            </a:extLst>
          </p:cNvPr>
          <p:cNvSpPr/>
          <p:nvPr/>
        </p:nvSpPr>
        <p:spPr>
          <a:xfrm>
            <a:off x="866185" y="5663686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6D73BAD2-59C3-4BD1-892F-1D3B07AE6601}"/>
              </a:ext>
            </a:extLst>
          </p:cNvPr>
          <p:cNvSpPr/>
          <p:nvPr/>
        </p:nvSpPr>
        <p:spPr>
          <a:xfrm>
            <a:off x="869289" y="6403917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37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142913"/>
          <a:ext cx="10506776" cy="36068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Être présent sur la plateforme CAMPUS 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Déc.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42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pour l’offre de formation 2026-2027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959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7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Disposer d’une plaquette de présentation en anglais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err="1"/>
                        <a:t>SComm</a:t>
                      </a:r>
                      <a:r>
                        <a:rPr lang="fr-FR" dirty="0"/>
                        <a:t> + 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Déc. 2025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1645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en 2025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529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ATTRACTIVITE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Réaliser des vignettes vidéo d’étudiants internationaux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err="1"/>
                        <a:t>SComm</a:t>
                      </a:r>
                      <a:r>
                        <a:rPr lang="fr-FR" dirty="0"/>
                        <a:t> + 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004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Non réalisé – A reporter en 2026-2027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866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9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ACCUEIL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Rendre plus accueillantes les sessions d’arrivée des étudiants internationaux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Sep. 2025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334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en 2025 dès septembre 2025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404412"/>
                  </a:ext>
                </a:extLst>
              </a:tr>
            </a:tbl>
          </a:graphicData>
        </a:graphic>
      </p:graphicFrame>
      <p:sp>
        <p:nvSpPr>
          <p:cNvPr id="5" name="Sous-titre 6">
            <a:extLst>
              <a:ext uri="{FF2B5EF4-FFF2-40B4-BE49-F238E27FC236}">
                <a16:creationId xmlns:a16="http://schemas.microsoft.com/office/drawing/2014/main" id="{3E716218-F0EF-4B3F-B1A6-D6C4D125E731}"/>
              </a:ext>
            </a:extLst>
          </p:cNvPr>
          <p:cNvSpPr txBox="1">
            <a:spLocks/>
          </p:cNvSpPr>
          <p:nvPr/>
        </p:nvSpPr>
        <p:spPr>
          <a:xfrm>
            <a:off x="838200" y="1631728"/>
            <a:ext cx="10515600" cy="456399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54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431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908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385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86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340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817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fr-FR" sz="2400" b="1" dirty="0">
                <a:solidFill>
                  <a:schemeClr val="bg1"/>
                </a:solidFill>
                <a:latin typeface="Verdana"/>
              </a:rPr>
              <a:t>UNE ECOLE INTERNATIONALE</a:t>
            </a:r>
          </a:p>
        </p:txBody>
      </p:sp>
      <p:sp>
        <p:nvSpPr>
          <p:cNvPr id="15" name="Organigramme : Connecteur 14">
            <a:extLst>
              <a:ext uri="{FF2B5EF4-FFF2-40B4-BE49-F238E27FC236}">
                <a16:creationId xmlns:a16="http://schemas.microsoft.com/office/drawing/2014/main" id="{558440B7-F869-4251-AB2D-DD06B5AEF548}"/>
              </a:ext>
            </a:extLst>
          </p:cNvPr>
          <p:cNvSpPr/>
          <p:nvPr/>
        </p:nvSpPr>
        <p:spPr>
          <a:xfrm>
            <a:off x="873962" y="2904924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6" name="Organigramme : Connecteur 15">
            <a:extLst>
              <a:ext uri="{FF2B5EF4-FFF2-40B4-BE49-F238E27FC236}">
                <a16:creationId xmlns:a16="http://schemas.microsoft.com/office/drawing/2014/main" id="{ECF92206-4EC4-4A8D-B365-498DC5ED2090}"/>
              </a:ext>
            </a:extLst>
          </p:cNvPr>
          <p:cNvSpPr/>
          <p:nvPr/>
        </p:nvSpPr>
        <p:spPr>
          <a:xfrm>
            <a:off x="864634" y="3642042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ED2D108F-3ED4-47BD-83BE-FE7E01FEE569}"/>
              </a:ext>
            </a:extLst>
          </p:cNvPr>
          <p:cNvSpPr/>
          <p:nvPr/>
        </p:nvSpPr>
        <p:spPr>
          <a:xfrm>
            <a:off x="859974" y="4383838"/>
            <a:ext cx="374780" cy="335902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Organigramme : Connecteur 18">
            <a:extLst>
              <a:ext uri="{FF2B5EF4-FFF2-40B4-BE49-F238E27FC236}">
                <a16:creationId xmlns:a16="http://schemas.microsoft.com/office/drawing/2014/main" id="{56C3ECEC-1FC2-4781-BC20-0ED4C4426AE2}"/>
              </a:ext>
            </a:extLst>
          </p:cNvPr>
          <p:cNvSpPr/>
          <p:nvPr/>
        </p:nvSpPr>
        <p:spPr>
          <a:xfrm>
            <a:off x="867746" y="5389983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409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59386"/>
          <a:ext cx="10506776" cy="43484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10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ACCUEIL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Organiser une pré-session d’accueil en mode virtuel 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Sep. 2025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4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Réalisé, dès la cohorte du premier semestre 2025-2026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135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ACCUEIL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Réaliser un livret d’accueil « Bienvenue à Malaquais !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Sep.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Réalisé, dès la cohorte 2025-2026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683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12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ACCUEIL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Identifier des enseignants-référents pour la mobilité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Déc. 2025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22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Réalisé pour les enseignants-membres de la commission internationale ; en cours pour les autres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006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ACCUEIL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Diffuser une photo d’accueil des étudiants entrants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Sep.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28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pour les deux accueils 2025-2026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468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14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ACCUEIL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Organiser des moments d’échanges et des visites pour les étudiants en mobilité entrante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91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: 2 déjeuners + 1 visite architecturale par semestre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208599"/>
                  </a:ext>
                </a:extLst>
              </a:tr>
            </a:tbl>
          </a:graphicData>
        </a:graphic>
      </p:graphicFrame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D12AFCB3-8E1B-43FA-A61D-43643926A551}"/>
              </a:ext>
            </a:extLst>
          </p:cNvPr>
          <p:cNvSpPr/>
          <p:nvPr/>
        </p:nvSpPr>
        <p:spPr>
          <a:xfrm>
            <a:off x="851683" y="2612580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02EF5993-86CE-4FCF-9620-47F1025612F8}"/>
              </a:ext>
            </a:extLst>
          </p:cNvPr>
          <p:cNvSpPr/>
          <p:nvPr/>
        </p:nvSpPr>
        <p:spPr>
          <a:xfrm>
            <a:off x="854793" y="3362144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0C5A9A07-09BE-47E8-A570-6FDFF246EB02}"/>
              </a:ext>
            </a:extLst>
          </p:cNvPr>
          <p:cNvSpPr/>
          <p:nvPr/>
        </p:nvSpPr>
        <p:spPr>
          <a:xfrm>
            <a:off x="859202" y="4102377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C7AB7A8F-B91B-42B8-B83E-E84F86503C15}"/>
              </a:ext>
            </a:extLst>
          </p:cNvPr>
          <p:cNvSpPr/>
          <p:nvPr/>
        </p:nvSpPr>
        <p:spPr>
          <a:xfrm>
            <a:off x="847531" y="4846998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C30191E0-E22F-46BD-B08B-2BBED6952CCB}"/>
              </a:ext>
            </a:extLst>
          </p:cNvPr>
          <p:cNvSpPr/>
          <p:nvPr/>
        </p:nvSpPr>
        <p:spPr>
          <a:xfrm>
            <a:off x="854793" y="5857814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26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185954"/>
          <a:ext cx="10506776" cy="4145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ACCUEIL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Créer un vade-mecum de l’accueil des étudiants-chercheurs et auditeurs temporaires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 </a:t>
                      </a:r>
                      <a:r>
                        <a:rPr lang="fr-FR" b="0" dirty="0"/>
                        <a:t>+ SR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210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Non réalisé – A reporter en 2026-2027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00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ACCUEIL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Disposer de goodies ENSAPM éco-responsables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err="1">
                          <a:solidFill>
                            <a:schemeClr val="tx1"/>
                          </a:solidFill>
                        </a:rPr>
                        <a:t>SComm</a:t>
                      </a: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 + 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725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Non réalisé – A reporter en 2026-2027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386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ACCUEIL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S’appuyer sur le </a:t>
                      </a:r>
                      <a:r>
                        <a:rPr lang="fr-FR" dirty="0" err="1"/>
                        <a:t>Welcome</a:t>
                      </a:r>
                      <a:r>
                        <a:rPr lang="fr-FR" dirty="0"/>
                        <a:t> Desk de PSL pour l’accueil des étudiants étrangers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42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493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18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MOBILITES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Utiliser les possibilités du </a:t>
                      </a:r>
                      <a:r>
                        <a:rPr lang="fr-F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Consortium ERASMUS+ de PSL </a:t>
                      </a: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la mobilité doctorale et les stages à l’étranger</a:t>
                      </a:r>
                      <a:r>
                        <a:rPr lang="fr-FR" dirty="0"/>
                        <a:t> 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 </a:t>
                      </a:r>
                      <a:r>
                        <a:rPr lang="fr-FR" b="0" dirty="0"/>
                        <a:t>+ SR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1645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C000"/>
                          </a:solidFill>
                        </a:rPr>
                        <a:t>Réalisé, mais pas de candidatures aux deux sessions 2025-2026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663407"/>
                  </a:ext>
                </a:extLst>
              </a:tr>
            </a:tbl>
          </a:graphicData>
        </a:graphic>
      </p:graphicFrame>
      <p:sp>
        <p:nvSpPr>
          <p:cNvPr id="5" name="Organigramme : Connecteur 4">
            <a:extLst>
              <a:ext uri="{FF2B5EF4-FFF2-40B4-BE49-F238E27FC236}">
                <a16:creationId xmlns:a16="http://schemas.microsoft.com/office/drawing/2014/main" id="{1101F5EA-07DE-4A3D-ABD7-D4AEF72C93B4}"/>
              </a:ext>
            </a:extLst>
          </p:cNvPr>
          <p:cNvSpPr/>
          <p:nvPr/>
        </p:nvSpPr>
        <p:spPr>
          <a:xfrm>
            <a:off x="877591" y="3209736"/>
            <a:ext cx="374780" cy="335902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Organigramme : Connecteur 5">
            <a:extLst>
              <a:ext uri="{FF2B5EF4-FFF2-40B4-BE49-F238E27FC236}">
                <a16:creationId xmlns:a16="http://schemas.microsoft.com/office/drawing/2014/main" id="{5369F929-7DD3-4EF6-812B-FB011D0AE8AC}"/>
              </a:ext>
            </a:extLst>
          </p:cNvPr>
          <p:cNvSpPr/>
          <p:nvPr/>
        </p:nvSpPr>
        <p:spPr>
          <a:xfrm>
            <a:off x="862037" y="5982431"/>
            <a:ext cx="374780" cy="335902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F45A797A-71F3-4518-AB09-E9BD7797CE37}"/>
              </a:ext>
            </a:extLst>
          </p:cNvPr>
          <p:cNvSpPr/>
          <p:nvPr/>
        </p:nvSpPr>
        <p:spPr>
          <a:xfrm>
            <a:off x="862037" y="4958649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3" name="Organigramme : Connecteur 12">
            <a:extLst>
              <a:ext uri="{FF2B5EF4-FFF2-40B4-BE49-F238E27FC236}">
                <a16:creationId xmlns:a16="http://schemas.microsoft.com/office/drawing/2014/main" id="{AA6D3182-8382-4833-9F50-471AA81CFAB1}"/>
              </a:ext>
            </a:extLst>
          </p:cNvPr>
          <p:cNvSpPr/>
          <p:nvPr/>
        </p:nvSpPr>
        <p:spPr>
          <a:xfrm>
            <a:off x="871368" y="3959290"/>
            <a:ext cx="374780" cy="335902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175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5E1A8-AE14-424C-A0F5-491E2584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Feuille de route 2025-2026</a:t>
            </a:r>
            <a:r>
              <a:rPr lang="fr-FR" sz="4000" i="1" dirty="0"/>
              <a:t> </a:t>
            </a:r>
            <a:r>
              <a:rPr lang="fr-FR" sz="3200" b="1" dirty="0"/>
              <a:t>Evaluation juillet 2026</a:t>
            </a:r>
            <a:endParaRPr lang="fr-FR" b="1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A937415-7D52-4CB8-8FD6-E27A5FD377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50055"/>
          <a:ext cx="10506776" cy="46888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3041">
                  <a:extLst>
                    <a:ext uri="{9D8B030D-6E8A-4147-A177-3AD203B41FA5}">
                      <a16:colId xmlns:a16="http://schemas.microsoft.com/office/drawing/2014/main" val="1733806852"/>
                    </a:ext>
                  </a:extLst>
                </a:gridCol>
                <a:gridCol w="1641301">
                  <a:extLst>
                    <a:ext uri="{9D8B030D-6E8A-4147-A177-3AD203B41FA5}">
                      <a16:colId xmlns:a16="http://schemas.microsoft.com/office/drawing/2014/main" val="3948897887"/>
                    </a:ext>
                  </a:extLst>
                </a:gridCol>
                <a:gridCol w="5285017">
                  <a:extLst>
                    <a:ext uri="{9D8B030D-6E8A-4147-A177-3AD203B41FA5}">
                      <a16:colId xmlns:a16="http://schemas.microsoft.com/office/drawing/2014/main" val="1309474002"/>
                    </a:ext>
                  </a:extLst>
                </a:gridCol>
                <a:gridCol w="2040693">
                  <a:extLst>
                    <a:ext uri="{9D8B030D-6E8A-4147-A177-3AD203B41FA5}">
                      <a16:colId xmlns:a16="http://schemas.microsoft.com/office/drawing/2014/main" val="969580547"/>
                    </a:ext>
                  </a:extLst>
                </a:gridCol>
                <a:gridCol w="1116724">
                  <a:extLst>
                    <a:ext uri="{9D8B030D-6E8A-4147-A177-3AD203B41FA5}">
                      <a16:colId xmlns:a16="http://schemas.microsoft.com/office/drawing/2014/main" val="2628862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#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OBJECTIF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Pilote </a:t>
                      </a:r>
                      <a:r>
                        <a:rPr lang="fr-FR" b="0" dirty="0"/>
                        <a:t>&amp; Copilote(s)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Echéance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3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19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MOBILITES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Organiser des moments d’information et de préparation de mobilité sortante</a:t>
                      </a:r>
                      <a:r>
                        <a:rPr lang="fr-FR" b="0" dirty="0"/>
                        <a:t> 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  <a:r>
                        <a:rPr lang="fr-FR" b="0" dirty="0"/>
                        <a:t> + SE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4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dès 2025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978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MOBILITES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Transformer la réunion d’information sur les départs en mobilité en webinaire de mobilités</a:t>
                      </a:r>
                      <a:r>
                        <a:rPr lang="fr-FR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Déc.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dès 2025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788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21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MOBILITES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Préciser et diffuser les critères de mobilités et de portfolios retour</a:t>
                      </a:r>
                      <a:r>
                        <a:rPr lang="fr-FR" b="0" dirty="0"/>
                        <a:t> 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22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dès 2025</a:t>
                      </a:r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A9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063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MOBILITES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Organiser une réunion de départ et des moments d’échanges en </a:t>
                      </a:r>
                      <a:r>
                        <a:rPr lang="fr-FR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visio</a:t>
                      </a: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semestriels pour les étudiants en mobilité à l’étranger</a:t>
                      </a:r>
                      <a:endParaRPr lang="fr-F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Juin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28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Réalisé dès 2025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52979"/>
                  </a:ext>
                </a:extLst>
              </a:tr>
            </a:tbl>
          </a:graphicData>
        </a:graphic>
      </p:graphicFrame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397759F7-3473-41C1-9B33-15507573D085}"/>
              </a:ext>
            </a:extLst>
          </p:cNvPr>
          <p:cNvSpPr/>
          <p:nvPr/>
        </p:nvSpPr>
        <p:spPr>
          <a:xfrm>
            <a:off x="847024" y="2871706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3FA7B337-DF7D-4E94-9DE2-B1B52FFBB863}"/>
              </a:ext>
            </a:extLst>
          </p:cNvPr>
          <p:cNvSpPr/>
          <p:nvPr/>
        </p:nvSpPr>
        <p:spPr>
          <a:xfrm>
            <a:off x="855848" y="3893357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4119C08E-2A5E-4931-9BEF-EB07FE5D7BEA}"/>
              </a:ext>
            </a:extLst>
          </p:cNvPr>
          <p:cNvSpPr/>
          <p:nvPr/>
        </p:nvSpPr>
        <p:spPr>
          <a:xfrm>
            <a:off x="858956" y="4894842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375A5846-3739-476C-8B4F-B570D093B78C}"/>
              </a:ext>
            </a:extLst>
          </p:cNvPr>
          <p:cNvSpPr/>
          <p:nvPr/>
        </p:nvSpPr>
        <p:spPr>
          <a:xfrm>
            <a:off x="855848" y="6186618"/>
            <a:ext cx="374780" cy="33590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779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5024</TotalTime>
  <Words>4986</Words>
  <Application>Microsoft Office PowerPoint</Application>
  <PresentationFormat>Grand écran</PresentationFormat>
  <Paragraphs>1348</Paragraphs>
  <Slides>40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Verdana</vt:lpstr>
      <vt:lpstr>Wingdings</vt:lpstr>
      <vt:lpstr>Thème Office</vt:lpstr>
      <vt:lpstr>Stratégie internationale 2025-2030</vt:lpstr>
      <vt:lpstr>Feuille de route 2025-2026  Evaluation juillet 2026</vt:lpstr>
      <vt:lpstr>Stratégie internationale 2025-2030 Expérimenter le monde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Feuille de route 2025-2026 Evaluation juillet 2026</vt:lpstr>
      <vt:lpstr>FOCUS Cartographie des relations internationales</vt:lpstr>
      <vt:lpstr>Indicateurs  </vt:lpstr>
      <vt:lpstr>Indicateurs de suivi</vt:lpstr>
      <vt:lpstr>Indicateurs d’activités</vt:lpstr>
      <vt:lpstr>Indicateurs de suivi</vt:lpstr>
      <vt:lpstr>Indicateurs de suivi</vt:lpstr>
      <vt:lpstr>Présentation PowerPoint</vt:lpstr>
      <vt:lpstr>Indicateurs de suivi</vt:lpstr>
      <vt:lpstr>Indicateurs de suivi</vt:lpstr>
      <vt:lpstr>Indicateurs de suivi</vt:lpstr>
      <vt:lpstr>Présentation PowerPoint</vt:lpstr>
      <vt:lpstr>Présentation PowerPoint</vt:lpstr>
      <vt:lpstr>Indicateurs de performance</vt:lpstr>
      <vt:lpstr>Indicateurs de performance</vt:lpstr>
      <vt:lpstr>Indicateurs de performance</vt:lpstr>
      <vt:lpstr>Indicateurs de performance</vt:lpstr>
      <vt:lpstr>Indicateurs de performance</vt:lpstr>
      <vt:lpstr>En résumé</vt:lpstr>
      <vt:lpstr>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Hélène DELATTE</dc:creator>
  <cp:lastModifiedBy>Frédéric MOREAU-SEVIN</cp:lastModifiedBy>
  <cp:revision>391</cp:revision>
  <cp:lastPrinted>2020-05-27T14:07:32Z</cp:lastPrinted>
  <dcterms:created xsi:type="dcterms:W3CDTF">2019-09-18T09:14:30Z</dcterms:created>
  <dcterms:modified xsi:type="dcterms:W3CDTF">2026-07-01T15:08:18Z</dcterms:modified>
</cp:coreProperties>
</file>