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80" r:id="rId5"/>
  </p:sldMasterIdLst>
  <p:notesMasterIdLst>
    <p:notesMasterId r:id="rId18"/>
  </p:notesMasterIdLst>
  <p:handoutMasterIdLst>
    <p:handoutMasterId r:id="rId19"/>
  </p:handoutMasterIdLst>
  <p:sldIdLst>
    <p:sldId id="256" r:id="rId6"/>
    <p:sldId id="261" r:id="rId7"/>
    <p:sldId id="294" r:id="rId8"/>
    <p:sldId id="266" r:id="rId9"/>
    <p:sldId id="267" r:id="rId10"/>
    <p:sldId id="557" r:id="rId11"/>
    <p:sldId id="307" r:id="rId12"/>
    <p:sldId id="560" r:id="rId13"/>
    <p:sldId id="295" r:id="rId14"/>
    <p:sldId id="292" r:id="rId15"/>
    <p:sldId id="1044" r:id="rId16"/>
    <p:sldId id="1047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6638D50-FB34-425D-852A-63C86E3788F2}">
          <p14:sldIdLst>
            <p14:sldId id="256"/>
            <p14:sldId id="261"/>
            <p14:sldId id="294"/>
            <p14:sldId id="266"/>
            <p14:sldId id="267"/>
            <p14:sldId id="557"/>
            <p14:sldId id="307"/>
            <p14:sldId id="560"/>
            <p14:sldId id="295"/>
            <p14:sldId id="292"/>
            <p14:sldId id="1044"/>
            <p14:sldId id="104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3DD22A-92CE-BB77-DAF4-52E4F4090BC8}" name="ROGER Camille" initials="RC" userId="S::camille.roger@psl.eu::17b3a70d-976e-4132-bbc8-f9e21e1a99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794"/>
    <a:srgbClr val="FFFFF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3"/>
    <p:restoredTop sz="84435" autoAdjust="0"/>
  </p:normalViewPr>
  <p:slideViewPr>
    <p:cSldViewPr snapToGrid="0">
      <p:cViewPr varScale="1">
        <p:scale>
          <a:sx n="106" d="100"/>
          <a:sy n="106" d="100"/>
        </p:scale>
        <p:origin x="7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/>
              <a:t>Chiffres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84-4D4D-BF0C-2660BC4BB9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84-4D4D-BF0C-2660BC4BB9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84-4D4D-BF0C-2660BC4BB9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984-4D4D-BF0C-2660BC4BB96C}"/>
              </c:ext>
            </c:extLst>
          </c:dPt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74-D44F-BC62-F63EBC900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Graphique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0-E144-90C2-EC3EEFC5817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</c:strCache>
            </c:strRef>
          </c:cat>
          <c:val>
            <c:numRef>
              <c:f>Feuil1!$C$2:$C$4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30-E144-90C2-EC3EEFC5817C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</c:strCache>
            </c:strRef>
          </c:cat>
          <c:val>
            <c:numRef>
              <c:f>Feuil1!$D$2:$D$4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30-E144-90C2-EC3EEFC58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8097408"/>
        <c:axId val="1108803904"/>
      </c:barChart>
      <c:catAx>
        <c:axId val="1128097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108803904"/>
        <c:crosses val="autoZero"/>
        <c:auto val="1"/>
        <c:lblAlgn val="ctr"/>
        <c:lblOffset val="100"/>
        <c:noMultiLvlLbl val="0"/>
      </c:catAx>
      <c:valAx>
        <c:axId val="110880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1128097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1">
          <a:shade val="50000"/>
        </a:schemeClr>
      </a:solidFill>
      <a:round/>
    </a:ln>
    <a:effectLst/>
  </c:spPr>
  <c:txPr>
    <a:bodyPr/>
    <a:lstStyle/>
    <a:p>
      <a:pPr>
        <a:defRPr/>
      </a:pPr>
      <a:endParaRPr lang="en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38-104B-B97C-BF86F6823F8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38-104B-B97C-BF86F6823F8B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Feuil1!$A$2:$A$5</c:f>
              <c:strCache>
                <c:ptCount val="4"/>
                <c:pt idx="0">
                  <c:v>Catégorie 1</c:v>
                </c:pt>
                <c:pt idx="1">
                  <c:v>Catégorie 2</c:v>
                </c:pt>
                <c:pt idx="2">
                  <c:v>Catégorie 3</c:v>
                </c:pt>
                <c:pt idx="3">
                  <c:v>Catégorie 4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38-104B-B97C-BF86F6823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3249312"/>
        <c:axId val="833250960"/>
      </c:lineChart>
      <c:catAx>
        <c:axId val="83324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833250960"/>
        <c:crosses val="autoZero"/>
        <c:auto val="1"/>
        <c:lblAlgn val="ctr"/>
        <c:lblOffset val="100"/>
        <c:noMultiLvlLbl val="0"/>
      </c:catAx>
      <c:valAx>
        <c:axId val="83325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R"/>
          </a:p>
        </c:txPr>
        <c:crossAx val="83324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R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463399D-7164-F54D-9438-F4F36D7B90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BBBC3F-1D3F-6C43-BF36-F0244B22AA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7DA56-3D20-B743-BA06-1B20F5A5A45E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880D2B7-366B-7842-B64D-207447B260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13133E-28F7-8142-8D61-29117DB3E2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AB6E7-AFAF-9345-BC1A-7C74AD037CA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11410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0D891-D015-6E48-B78C-8C3BD11FD08B}" type="datetimeFigureOut">
              <a:rPr lang="fr-FR" smtClean="0"/>
              <a:t>16/04/2026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C4D4A-0887-464E-BBBC-97C0F583106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020451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3892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C4D4A-0887-464E-BBBC-97C0F583106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861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2852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5942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4" name="Google Shape;2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7462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DF591-0449-08A4-6758-A6844587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85C05A-BEA3-15FF-3271-72D47DFF7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A78F2A8-E3E5-7E21-FC3E-A378CA69E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733B46-D124-8A32-289E-03CB85E50B5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E5DE35-0445-4281-3AB0-BD9411A40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C4D4A-0887-464E-BBBC-97C0F583106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625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ANR (French National Research Agency)</a:t>
            </a:r>
            <a:r>
              <a:rPr lang="en-US" dirty="0"/>
              <a:t> is a French government funding agency that supports and promotes scientific and technological research through competitive project grants.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C4D4A-0887-464E-BBBC-97C0F583106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595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8BBA2-C431-625B-FC55-7AD22C735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CF45B2-45C5-B03F-0EAA-D50DB03F0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567E62-9935-A012-D65C-10BE657FD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AE6442-56BB-4AC3-727F-748C292ECB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DFCFB9-72F7-C2DD-15A3-B66CC2198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C4D4A-0887-464E-BBBC-97C0F583106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326BE7E7-A1A2-4FAC-537C-38910D74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>
            <a:extLst>
              <a:ext uri="{FF2B5EF4-FFF2-40B4-BE49-F238E27FC236}">
                <a16:creationId xmlns:a16="http://schemas.microsoft.com/office/drawing/2014/main" id="{84EDB395-7A88-2EFE-DE24-9933A1C407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4" name="Google Shape;244;p12:notes">
            <a:extLst>
              <a:ext uri="{FF2B5EF4-FFF2-40B4-BE49-F238E27FC236}">
                <a16:creationId xmlns:a16="http://schemas.microsoft.com/office/drawing/2014/main" id="{0B3D9BBC-E291-F18E-93E7-3CCC71BD83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5232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2" name="Google Shape;81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2880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Présen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C494DAC-B7B3-DC44-BB73-6EBE737B13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924" y="569040"/>
            <a:ext cx="1905072" cy="7878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D378D3A-DC8B-F247-8EDC-0A4F1CB262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92271"/>
            <a:ext cx="12192000" cy="98887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7855382-14E5-6548-A19B-A38DFD41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7624"/>
            <a:ext cx="10515600" cy="1133475"/>
          </a:xfrm>
        </p:spPr>
        <p:txBody>
          <a:bodyPr anchor="b"/>
          <a:lstStyle>
            <a:lvl1pPr algn="ctr">
              <a:defRPr sz="44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DF3840A7-2F8E-EB48-A211-6D561A515D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9292" y="3364600"/>
            <a:ext cx="7253416" cy="1133475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09544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742A7E-B607-6945-8442-33087A4BE903}"/>
              </a:ext>
            </a:extLst>
          </p:cNvPr>
          <p:cNvSpPr/>
          <p:nvPr userDrawn="1"/>
        </p:nvSpPr>
        <p:spPr>
          <a:xfrm>
            <a:off x="1580605" y="2176330"/>
            <a:ext cx="2547258" cy="1391102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672EAAC-F623-D148-AB7A-3799FD9DF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8620" y="2479248"/>
            <a:ext cx="1763484" cy="771524"/>
          </a:xfrm>
        </p:spPr>
        <p:txBody>
          <a:bodyPr anchor="b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123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107128-B3F2-B641-8EB4-851AE909D432}"/>
              </a:ext>
            </a:extLst>
          </p:cNvPr>
          <p:cNvSpPr/>
          <p:nvPr userDrawn="1"/>
        </p:nvSpPr>
        <p:spPr>
          <a:xfrm>
            <a:off x="4794068" y="2176330"/>
            <a:ext cx="2547258" cy="1391102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5AC792-B2A6-904B-B5EA-AAC037625E1E}"/>
              </a:ext>
            </a:extLst>
          </p:cNvPr>
          <p:cNvSpPr txBox="1">
            <a:spLocks/>
          </p:cNvSpPr>
          <p:nvPr userDrawn="1"/>
        </p:nvSpPr>
        <p:spPr>
          <a:xfrm>
            <a:off x="5212083" y="2479248"/>
            <a:ext cx="1763484" cy="7715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400" b="0"/>
              <a:t>457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C215CE-0711-E74A-AA45-32C7B05AD341}"/>
              </a:ext>
            </a:extLst>
          </p:cNvPr>
          <p:cNvSpPr/>
          <p:nvPr userDrawn="1"/>
        </p:nvSpPr>
        <p:spPr>
          <a:xfrm>
            <a:off x="8085909" y="2176330"/>
            <a:ext cx="2547258" cy="1391102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9CB7C2A-57F7-CC43-8211-8454A983E96B}"/>
              </a:ext>
            </a:extLst>
          </p:cNvPr>
          <p:cNvSpPr txBox="1">
            <a:spLocks/>
          </p:cNvSpPr>
          <p:nvPr userDrawn="1"/>
        </p:nvSpPr>
        <p:spPr>
          <a:xfrm>
            <a:off x="8412483" y="2479248"/>
            <a:ext cx="1763484" cy="7715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4400" b="0"/>
              <a:t>9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9FE57210-52A5-8844-AF15-9E76AA7AA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4050" y="3833407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8C30EAFA-806F-BB4D-88DC-01C6E08D564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4790576" y="3833407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1116CAA3-4F85-B742-B61D-740DB5DD33A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082416" y="3833407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5E44A97D-D7DE-8747-91E1-7F213EDB21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241DBF4-AAB4-8940-AC2D-29722C56B410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91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2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E6037546-7EC9-C943-988A-B6830B6DD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33799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3772B94E-B702-D440-89CA-BB0F421235FD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798454" y="3733799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F956FDF3-AF5E-DE40-9772-1A7DD5330B42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813912" y="3733799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3D7BB3E3-41F8-C345-8BAD-470AE632D1D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9788" y="3108407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56E0C20C-4E35-1D4A-A793-3DC248BA4BF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31497" y="3108407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33A434E5-205C-5744-B111-C3DAE0993A1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770450" y="3108407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61B2BCB-3FF8-8A47-9B62-FFB109D059D9}"/>
              </a:ext>
            </a:extLst>
          </p:cNvPr>
          <p:cNvSpPr/>
          <p:nvPr userDrawn="1"/>
        </p:nvSpPr>
        <p:spPr>
          <a:xfrm>
            <a:off x="1695267" y="1918758"/>
            <a:ext cx="852854" cy="85285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/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38B7C9F-37EF-244A-B1BC-445948B1B3EC}"/>
              </a:ext>
            </a:extLst>
          </p:cNvPr>
          <p:cNvSpPr/>
          <p:nvPr userDrawn="1"/>
        </p:nvSpPr>
        <p:spPr>
          <a:xfrm>
            <a:off x="5686975" y="1918758"/>
            <a:ext cx="852854" cy="85285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/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2F35B06-ACA0-A148-BC0B-31A574139358}"/>
              </a:ext>
            </a:extLst>
          </p:cNvPr>
          <p:cNvSpPr/>
          <p:nvPr userDrawn="1"/>
        </p:nvSpPr>
        <p:spPr>
          <a:xfrm>
            <a:off x="9652306" y="1918758"/>
            <a:ext cx="852854" cy="85285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/>
              <a:t>3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F97D54A3-B486-D24F-81D8-97DF4C0493D8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D9439E7-3EA0-DA42-AEB5-724378C45C9D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8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56E0C20C-4E35-1D4A-A793-3DC248BA4BF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6860161" y="3685248"/>
            <a:ext cx="3500877" cy="470715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1756B355-3944-B241-A151-338A763CCDA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60161" y="4269252"/>
            <a:ext cx="3500877" cy="1109133"/>
          </a:xfrm>
        </p:spPr>
        <p:txBody>
          <a:bodyPr/>
          <a:lstStyle>
            <a:lvl1pPr marL="0" indent="0" algn="l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0B949917-E3A6-A342-B4B8-A5B122C0E4BC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1830961" y="3685248"/>
            <a:ext cx="3500877" cy="470715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6521E5FA-FCA8-C545-9AE8-9D41EE023EF6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1830961" y="4269252"/>
            <a:ext cx="3500877" cy="1109133"/>
          </a:xfrm>
        </p:spPr>
        <p:txBody>
          <a:bodyPr/>
          <a:lstStyle>
            <a:lvl1pPr marL="0" indent="0" algn="l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E945E127-A3C1-0F41-B3DB-4F1FDD01B3C4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6860161" y="1194917"/>
            <a:ext cx="3500876" cy="226401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endParaRPr lang="fr-FR"/>
          </a:p>
          <a:p>
            <a:endParaRPr lang="fr-FR"/>
          </a:p>
          <a:p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18" name="Espace réservé pour une image  2">
            <a:extLst>
              <a:ext uri="{FF2B5EF4-FFF2-40B4-BE49-F238E27FC236}">
                <a16:creationId xmlns:a16="http://schemas.microsoft.com/office/drawing/2014/main" id="{A28984B8-BAFC-5A42-A53B-C5D10D441E00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1830961" y="1194917"/>
            <a:ext cx="3500876" cy="2264010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endParaRPr lang="fr-FR"/>
          </a:p>
          <a:p>
            <a:endParaRPr lang="fr-FR"/>
          </a:p>
          <a:p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C8EEC17C-CB77-7F49-B181-1ACD5D4559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79CAF35-6E2E-6B40-89EC-ADBF6C72F893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413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260FFD4-46F8-3D4F-B444-1B93BDA778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1696" y="6356350"/>
            <a:ext cx="2499704" cy="365125"/>
          </a:xfrm>
          <a:prstGeom prst="rect">
            <a:avLst/>
          </a:prstGeom>
        </p:spPr>
        <p:txBody>
          <a:bodyPr/>
          <a:lstStyle/>
          <a:p>
            <a:fld id="{B7FA5E38-CF25-334D-966C-0877C2EFB4D8}" type="datetime1">
              <a:rPr lang="fr-FR" smtClean="0"/>
              <a:t>16/04/2026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9437F05-931D-CF45-A36E-A23DF42D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2E05F-4980-C24B-9A4A-DDA420D57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99704" cy="365125"/>
          </a:xfrm>
          <a:prstGeom prst="rect">
            <a:avLst/>
          </a:prstGeom>
        </p:spPr>
        <p:txBody>
          <a:bodyPr/>
          <a:lstStyle/>
          <a:p>
            <a:fld id="{D33A8AF7-E56B-4344-998D-5CE0446220F7}" type="slidenum">
              <a:rPr lang="fr-FR" smtClean="0"/>
              <a:t>‹#›</a:t>
            </a:fld>
            <a:endParaRPr lang="fr-FR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E6037546-7EC9-C943-988A-B6830B6DD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46414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3772B94E-B702-D440-89CA-BB0F421235FD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8798454" y="3446414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F956FDF3-AF5E-DE40-9772-1A7DD5330B42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813912" y="3446414"/>
            <a:ext cx="2563813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3D7BB3E3-41F8-C345-8BAD-470AE632D1D6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9788" y="2821022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56E0C20C-4E35-1D4A-A793-3DC248BA4BF7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12643" y="2821022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33A434E5-205C-5744-B111-C3DAE0993A1C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798731" y="2821022"/>
            <a:ext cx="2563813" cy="470715"/>
          </a:xfrm>
        </p:spPr>
        <p:txBody>
          <a:bodyPr>
            <a:noAutofit/>
          </a:bodyPr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Ajouter un titre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EF7451-2F0D-6049-BE8B-D7C50CF22938}"/>
              </a:ext>
            </a:extLst>
          </p:cNvPr>
          <p:cNvSpPr/>
          <p:nvPr userDrawn="1"/>
        </p:nvSpPr>
        <p:spPr>
          <a:xfrm>
            <a:off x="-39188" y="4937760"/>
            <a:ext cx="12296503" cy="1933303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44F437B-A7FD-5E47-AB9B-49D818B3C365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838200" y="5458094"/>
            <a:ext cx="10524067" cy="1109133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pour une image  2">
            <a:extLst>
              <a:ext uri="{FF2B5EF4-FFF2-40B4-BE49-F238E27FC236}">
                <a16:creationId xmlns:a16="http://schemas.microsoft.com/office/drawing/2014/main" id="{61B99F02-18FF-3941-8772-C264A3596A5E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457114" y="1280575"/>
            <a:ext cx="1291114" cy="119803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52100F32-9291-CC4A-AC3E-F6586B5E3A34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5457614" y="1280575"/>
            <a:ext cx="1291114" cy="119803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18" name="Espace réservé pour une image  2">
            <a:extLst>
              <a:ext uri="{FF2B5EF4-FFF2-40B4-BE49-F238E27FC236}">
                <a16:creationId xmlns:a16="http://schemas.microsoft.com/office/drawing/2014/main" id="{0885AF0F-F0C6-DA49-A887-A5A3866811A8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9440529" y="1280575"/>
            <a:ext cx="1291114" cy="119803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r>
              <a:rPr lang="fr-FR"/>
              <a:t>Ajouter ici une image</a:t>
            </a:r>
          </a:p>
        </p:txBody>
      </p:sp>
    </p:spTree>
    <p:extLst>
      <p:ext uri="{BB962C8B-B14F-4D97-AF65-F5344CB8AC3E}">
        <p14:creationId xmlns:p14="http://schemas.microsoft.com/office/powerpoint/2010/main" val="1071809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2ED73452-001C-C04B-A443-A45FD8581B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07596" y="2019211"/>
            <a:ext cx="4578624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FA969EEA-AAE5-B946-9C7B-989352B6734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06257159"/>
              </p:ext>
            </p:extLst>
          </p:nvPr>
        </p:nvGraphicFramePr>
        <p:xfrm>
          <a:off x="513822" y="914399"/>
          <a:ext cx="5006009" cy="4489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F8E80089-BA36-6442-86E8-E50D05470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7596" y="1342293"/>
            <a:ext cx="3932237" cy="552496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21095D45-C7B4-114F-B727-2713A71169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95B58B8-9C53-744B-9CA2-D584CF99D31C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29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E26221D-A20D-1245-92A5-24758988A057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32430221"/>
              </p:ext>
            </p:extLst>
          </p:nvPr>
        </p:nvGraphicFramePr>
        <p:xfrm>
          <a:off x="6678673" y="1205760"/>
          <a:ext cx="4604748" cy="4041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ous-titre 2">
            <a:extLst>
              <a:ext uri="{FF2B5EF4-FFF2-40B4-BE49-F238E27FC236}">
                <a16:creationId xmlns:a16="http://schemas.microsoft.com/office/drawing/2014/main" id="{AD3C5319-2F36-834C-AC7A-259D1C4050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1696" y="2019211"/>
            <a:ext cx="4578624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055F6D4-171F-D14B-927B-11D50F801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696" y="1342293"/>
            <a:ext cx="3932237" cy="552496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3AEF1F51-6B99-654C-B439-F8A468BCB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5E2627-AD5B-CD48-B80C-13D60DC03251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924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2ED73452-001C-C04B-A443-A45FD8581B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8239" y="1342991"/>
            <a:ext cx="9527980" cy="53197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54D35410-2C96-B748-A232-D1900EDFB54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01625859"/>
              </p:ext>
            </p:extLst>
          </p:nvPr>
        </p:nvGraphicFramePr>
        <p:xfrm>
          <a:off x="1158239" y="2564034"/>
          <a:ext cx="9955365" cy="2738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6933B7CF-7A72-7F44-ADFE-7163EF985B1F}"/>
              </a:ext>
            </a:extLst>
          </p:cNvPr>
          <p:cNvSpPr txBox="1">
            <a:spLocks/>
          </p:cNvSpPr>
          <p:nvPr userDrawn="1"/>
        </p:nvSpPr>
        <p:spPr>
          <a:xfrm>
            <a:off x="1158239" y="744828"/>
            <a:ext cx="3932237" cy="552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13639184-D5EF-0A4F-B6CE-B4AE942FCD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F467D7C-BEA0-4E4C-B15A-D214906E8B8A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90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D633B5-CA99-9E41-97BB-D428375D3C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1696" y="6356350"/>
            <a:ext cx="2499704" cy="365125"/>
          </a:xfrm>
          <a:prstGeom prst="rect">
            <a:avLst/>
          </a:prstGeom>
        </p:spPr>
        <p:txBody>
          <a:bodyPr/>
          <a:lstStyle/>
          <a:p>
            <a:fld id="{6C90BB6A-8927-EE44-B990-445F200D2798}" type="datetime1">
              <a:rPr lang="fr-FR" smtClean="0"/>
              <a:t>16/04/2026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07A2B0-DDED-6C45-BAB3-69F3913D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CC3D71-9448-844E-9FED-7C85C1D42869}"/>
              </a:ext>
            </a:extLst>
          </p:cNvPr>
          <p:cNvSpPr/>
          <p:nvPr userDrawn="1"/>
        </p:nvSpPr>
        <p:spPr>
          <a:xfrm>
            <a:off x="79513" y="79513"/>
            <a:ext cx="1272209" cy="66592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C494DAC-B7B3-DC44-BB73-6EBE737B13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4079" y="2654897"/>
            <a:ext cx="3743841" cy="15482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5B5641-B582-C143-A939-E3143E653BC7}"/>
              </a:ext>
            </a:extLst>
          </p:cNvPr>
          <p:cNvSpPr/>
          <p:nvPr userDrawn="1"/>
        </p:nvSpPr>
        <p:spPr>
          <a:xfrm>
            <a:off x="791308" y="6128238"/>
            <a:ext cx="11324492" cy="72976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810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F48DEEA-8C66-E048-8987-B3EE34AA8BF7}"/>
              </a:ext>
            </a:extLst>
          </p:cNvPr>
          <p:cNvSpPr/>
          <p:nvPr userDrawn="1"/>
        </p:nvSpPr>
        <p:spPr>
          <a:xfrm>
            <a:off x="7419977" y="-67492"/>
            <a:ext cx="4837338" cy="6992983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D6811DD-6C81-D34D-B7D7-D6384D196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560" y="1025232"/>
            <a:ext cx="6161315" cy="1430867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fr-FR"/>
              <a:t>Contactez-nous</a:t>
            </a: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A675F340-8953-AE44-97F8-13C86C1952B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8976361" y="2304705"/>
            <a:ext cx="2545079" cy="30725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+33 (6 54 54 54 54)</a:t>
            </a:r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8456D37E-4F47-EB41-B145-878F58F6C799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8976361" y="3270367"/>
            <a:ext cx="2545079" cy="30725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err="1"/>
              <a:t>contact@mail.com</a:t>
            </a:r>
            <a:endParaRPr lang="fr-FR"/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3EED0FA0-4807-9A4D-A3CA-4CCBDF1D6916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8976361" y="4138125"/>
            <a:ext cx="2545079" cy="70104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PSL, Adresse 12145 FRANCE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FC3E2736-A91D-D549-A963-1C375C1041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9452" y="2664539"/>
            <a:ext cx="6161314" cy="1528921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EF75DCA-A8E5-A84F-A28B-7AC1494E1E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76222" y="2240349"/>
            <a:ext cx="449618" cy="4546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FCCD85-39D2-FD46-B92D-EB4E16C39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03166" y="3270367"/>
            <a:ext cx="413133" cy="26198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BA73D9-50EE-F240-9286-EC40A52D3C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59128" y="4171312"/>
            <a:ext cx="303603" cy="391746"/>
          </a:xfrm>
          <a:prstGeom prst="rect">
            <a:avLst/>
          </a:prstGeom>
        </p:spPr>
      </p:pic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E771824F-A0DA-5F4B-803D-6AF7475DB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CFCF8AC-22A0-8F44-948B-E01BBEF1A67C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39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blan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90FD12-AEA5-A148-9948-40E0B5DE1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269144-5F2B-D846-B9E9-BF9F6C2A5673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83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18D26D-E8C8-7342-8E19-7329C05801EA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0"/>
            <a:ext cx="12193200" cy="864000"/>
          </a:xfrm>
          <a:solidFill>
            <a:schemeClr val="tx1"/>
          </a:solidFill>
        </p:spPr>
        <p:txBody>
          <a:bodyPr lIns="900000" tIns="216000" rIns="900000" bIns="21600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B5184A6-1970-9C41-BF72-734AE38A19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104783"/>
            <a:ext cx="10515600" cy="4351338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buClr>
                <a:schemeClr val="tx1"/>
              </a:buClr>
              <a:buFont typeface="Wingdings" pitchFamily="2" charset="2"/>
              <a:buChar char="§"/>
              <a:defRPr sz="19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500"/>
            </a:lvl4pPr>
            <a:lvl5pPr>
              <a:lnSpc>
                <a:spcPct val="100000"/>
              </a:lnSpc>
              <a:defRPr sz="1300"/>
            </a:lvl5pPr>
          </a:lstStyle>
          <a:p>
            <a:pPr lvl="0"/>
            <a:r>
              <a:rPr lang="fr-FR"/>
              <a:t>  Cliquez pour modifier les styles du texte du masque</a:t>
            </a:r>
          </a:p>
          <a:p>
            <a:pPr lvl="1"/>
            <a:r>
              <a:rPr lang="fr-FR"/>
              <a:t> 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 Quatrième niveau</a:t>
            </a:r>
          </a:p>
          <a:p>
            <a:pPr lvl="4"/>
            <a:r>
              <a:rPr lang="fr-FR"/>
              <a:t> 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67DDE3A5-E7E2-C345-A1EA-0C9F9E2A07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0D01EC-5284-5049-8411-E1273DA71114}" type="datetime1">
              <a:rPr lang="fr-FR" smtClean="0"/>
              <a:t>16/04/2026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298571-4EA8-460B-9588-F8C4566026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36074" y="-69414"/>
            <a:ext cx="2555926" cy="110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82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E6B127-E5B9-8F4D-B019-A07D785D9645}"/>
              </a:ext>
            </a:extLst>
          </p:cNvPr>
          <p:cNvSpPr/>
          <p:nvPr userDrawn="1"/>
        </p:nvSpPr>
        <p:spPr>
          <a:xfrm>
            <a:off x="5209309" y="6206837"/>
            <a:ext cx="6844146" cy="651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679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9065D2-14BF-4801-AE3A-25FF90729A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1" r="11590"/>
          <a:stretch/>
        </p:blipFill>
        <p:spPr>
          <a:xfrm>
            <a:off x="150427" y="533533"/>
            <a:ext cx="8786182" cy="620663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354754-D2EF-473A-A2A5-FBB88322C96C}"/>
              </a:ext>
            </a:extLst>
          </p:cNvPr>
          <p:cNvSpPr/>
          <p:nvPr userDrawn="1"/>
        </p:nvSpPr>
        <p:spPr>
          <a:xfrm>
            <a:off x="8427564" y="6221691"/>
            <a:ext cx="3764436" cy="5184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29E4F28-3B1A-475B-A2B4-F96B0AD5F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16" r="1"/>
          <a:stretch/>
        </p:blipFill>
        <p:spPr>
          <a:xfrm>
            <a:off x="8577992" y="712582"/>
            <a:ext cx="3463580" cy="5611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FF0E92-05F8-449F-9C6C-8D838C8F08A4}"/>
              </a:ext>
            </a:extLst>
          </p:cNvPr>
          <p:cNvSpPr txBox="1"/>
          <p:nvPr userDrawn="1"/>
        </p:nvSpPr>
        <p:spPr>
          <a:xfrm>
            <a:off x="179065" y="-282257"/>
            <a:ext cx="118338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3600" b="1" dirty="0">
                <a:latin typeface="Eelisa" pitchFamily="50" charset="0"/>
                <a:ea typeface="Roboto" panose="02000000000000000000" pitchFamily="2" charset="0"/>
              </a:rPr>
              <a:t>E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uropean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s-ES" sz="3200" b="1" dirty="0">
                <a:latin typeface="Eelisa" pitchFamily="50" charset="0"/>
                <a:ea typeface="Roboto" panose="02000000000000000000" pitchFamily="2" charset="0"/>
              </a:rPr>
              <a:t>E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ngineering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s-ES" sz="3200" b="1" dirty="0" err="1">
                <a:latin typeface="Eelisa" pitchFamily="50" charset="0"/>
                <a:ea typeface="Roboto" panose="02000000000000000000" pitchFamily="2" charset="0"/>
              </a:rPr>
              <a:t>L</a:t>
            </a:r>
            <a:r>
              <a:rPr lang="es-ES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earning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3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s-ES" sz="3200" b="1" dirty="0" err="1">
                <a:latin typeface="Eelisa" pitchFamily="50" charset="0"/>
                <a:ea typeface="Roboto" panose="02000000000000000000" pitchFamily="2" charset="0"/>
              </a:rPr>
              <a:t>I</a:t>
            </a:r>
            <a:r>
              <a:rPr lang="es-ES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nnovation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s-ES" sz="3200" b="1" dirty="0" err="1">
                <a:latin typeface="Eelisa" pitchFamily="50" charset="0"/>
                <a:ea typeface="Roboto" panose="02000000000000000000" pitchFamily="2" charset="0"/>
              </a:rPr>
              <a:t>S</a:t>
            </a:r>
            <a:r>
              <a:rPr lang="es-ES" sz="2400" b="1" dirty="0" err="1">
                <a:latin typeface="Roboto" panose="02000000000000000000" pitchFamily="2" charset="0"/>
                <a:ea typeface="Roboto" panose="02000000000000000000" pitchFamily="2" charset="0"/>
              </a:rPr>
              <a:t>cience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s-ES" sz="3200" b="1" dirty="0">
                <a:latin typeface="Eelisa" pitchFamily="50" charset="0"/>
                <a:ea typeface="Roboto" panose="02000000000000000000" pitchFamily="2" charset="0"/>
              </a:rPr>
              <a:t>A</a:t>
            </a:r>
            <a:r>
              <a:rPr lang="es-ES" sz="2400" b="1" dirty="0">
                <a:latin typeface="Roboto" panose="02000000000000000000" pitchFamily="2" charset="0"/>
                <a:ea typeface="Roboto" panose="02000000000000000000" pitchFamily="2" charset="0"/>
              </a:rPr>
              <a:t>lliance</a:t>
            </a:r>
          </a:p>
          <a:p>
            <a:endParaRPr lang="es-ES" sz="2800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2D95ED5-5223-4DF6-B753-C6D339601DC7}"/>
              </a:ext>
            </a:extLst>
          </p:cNvPr>
          <p:cNvSpPr/>
          <p:nvPr userDrawn="1"/>
        </p:nvSpPr>
        <p:spPr>
          <a:xfrm>
            <a:off x="3720336" y="4497572"/>
            <a:ext cx="20201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E8456DE-7CF2-4B95-9341-E5E14B6EDF2F}"/>
              </a:ext>
            </a:extLst>
          </p:cNvPr>
          <p:cNvSpPr/>
          <p:nvPr userDrawn="1"/>
        </p:nvSpPr>
        <p:spPr>
          <a:xfrm>
            <a:off x="8926033" y="1499191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2CF4101-B09E-4412-80E8-407AAE668D36}"/>
              </a:ext>
            </a:extLst>
          </p:cNvPr>
          <p:cNvSpPr/>
          <p:nvPr userDrawn="1"/>
        </p:nvSpPr>
        <p:spPr>
          <a:xfrm>
            <a:off x="8936553" y="2069160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B1C52AC-9195-434A-9CAF-27404FEF343D}"/>
              </a:ext>
            </a:extLst>
          </p:cNvPr>
          <p:cNvSpPr/>
          <p:nvPr userDrawn="1"/>
        </p:nvSpPr>
        <p:spPr>
          <a:xfrm>
            <a:off x="8936553" y="2630495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9781C67-FCB2-4C25-B648-8C2D817464B2}"/>
              </a:ext>
            </a:extLst>
          </p:cNvPr>
          <p:cNvSpPr/>
          <p:nvPr userDrawn="1"/>
        </p:nvSpPr>
        <p:spPr>
          <a:xfrm>
            <a:off x="8936553" y="3193339"/>
            <a:ext cx="1297172" cy="51847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4A67FD5-0E6E-4398-8762-BEF254B1E267}"/>
              </a:ext>
            </a:extLst>
          </p:cNvPr>
          <p:cNvSpPr/>
          <p:nvPr userDrawn="1"/>
        </p:nvSpPr>
        <p:spPr>
          <a:xfrm>
            <a:off x="10384265" y="1497100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3D58EEF-DCEA-476A-BA70-893DAD76FAAD}"/>
              </a:ext>
            </a:extLst>
          </p:cNvPr>
          <p:cNvSpPr/>
          <p:nvPr userDrawn="1"/>
        </p:nvSpPr>
        <p:spPr>
          <a:xfrm>
            <a:off x="10384265" y="2059944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3E8B855-ED56-4FC6-A075-907CA855DA73}"/>
              </a:ext>
            </a:extLst>
          </p:cNvPr>
          <p:cNvSpPr/>
          <p:nvPr userDrawn="1"/>
        </p:nvSpPr>
        <p:spPr>
          <a:xfrm>
            <a:off x="10384153" y="2628779"/>
            <a:ext cx="1297172" cy="29771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F80C3A9-8965-421B-A9D9-E0A8636DB763}"/>
              </a:ext>
            </a:extLst>
          </p:cNvPr>
          <p:cNvSpPr/>
          <p:nvPr userDrawn="1"/>
        </p:nvSpPr>
        <p:spPr>
          <a:xfrm>
            <a:off x="10394841" y="3187690"/>
            <a:ext cx="1297172" cy="51847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Diagrama de flujo: retraso 18">
            <a:extLst>
              <a:ext uri="{FF2B5EF4-FFF2-40B4-BE49-F238E27FC236}">
                <a16:creationId xmlns:a16="http://schemas.microsoft.com/office/drawing/2014/main" id="{9A68C80D-C37F-47D9-A11E-2FDEFA5559C4}"/>
              </a:ext>
            </a:extLst>
          </p:cNvPr>
          <p:cNvSpPr/>
          <p:nvPr userDrawn="1"/>
        </p:nvSpPr>
        <p:spPr>
          <a:xfrm>
            <a:off x="11578225" y="1497100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Diagrama de flujo: retraso 19">
            <a:extLst>
              <a:ext uri="{FF2B5EF4-FFF2-40B4-BE49-F238E27FC236}">
                <a16:creationId xmlns:a16="http://schemas.microsoft.com/office/drawing/2014/main" id="{81A32026-9D38-4828-9ED6-71F75AF0B6B2}"/>
              </a:ext>
            </a:extLst>
          </p:cNvPr>
          <p:cNvSpPr/>
          <p:nvPr userDrawn="1"/>
        </p:nvSpPr>
        <p:spPr>
          <a:xfrm>
            <a:off x="11578225" y="2055303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49391763-9F35-47E5-816B-FC6F498CE963}"/>
              </a:ext>
            </a:extLst>
          </p:cNvPr>
          <p:cNvSpPr/>
          <p:nvPr userDrawn="1"/>
        </p:nvSpPr>
        <p:spPr>
          <a:xfrm>
            <a:off x="11559162" y="2628779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Diagrama de flujo: retraso 21">
            <a:extLst>
              <a:ext uri="{FF2B5EF4-FFF2-40B4-BE49-F238E27FC236}">
                <a16:creationId xmlns:a16="http://schemas.microsoft.com/office/drawing/2014/main" id="{2D059DFB-9C8F-4110-88DE-84CDFB5E4143}"/>
              </a:ext>
            </a:extLst>
          </p:cNvPr>
          <p:cNvSpPr/>
          <p:nvPr userDrawn="1"/>
        </p:nvSpPr>
        <p:spPr>
          <a:xfrm>
            <a:off x="11578225" y="3189781"/>
            <a:ext cx="283279" cy="516383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Diagrama de flujo: retraso 22">
            <a:extLst>
              <a:ext uri="{FF2B5EF4-FFF2-40B4-BE49-F238E27FC236}">
                <a16:creationId xmlns:a16="http://schemas.microsoft.com/office/drawing/2014/main" id="{7029AB4D-9D4C-4925-A46A-B5159009BC2F}"/>
              </a:ext>
            </a:extLst>
          </p:cNvPr>
          <p:cNvSpPr/>
          <p:nvPr userDrawn="1"/>
        </p:nvSpPr>
        <p:spPr>
          <a:xfrm rot="10800000">
            <a:off x="8728544" y="1497100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Diagrama de flujo: retraso 23">
            <a:extLst>
              <a:ext uri="{FF2B5EF4-FFF2-40B4-BE49-F238E27FC236}">
                <a16:creationId xmlns:a16="http://schemas.microsoft.com/office/drawing/2014/main" id="{F675DA75-993F-4122-8A10-00B17FAF728A}"/>
              </a:ext>
            </a:extLst>
          </p:cNvPr>
          <p:cNvSpPr/>
          <p:nvPr userDrawn="1"/>
        </p:nvSpPr>
        <p:spPr>
          <a:xfrm rot="10800000">
            <a:off x="8728544" y="2065935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Diagrama de flujo: retraso 24">
            <a:extLst>
              <a:ext uri="{FF2B5EF4-FFF2-40B4-BE49-F238E27FC236}">
                <a16:creationId xmlns:a16="http://schemas.microsoft.com/office/drawing/2014/main" id="{BF94E1ED-10A4-4122-950D-CAE107B722A3}"/>
              </a:ext>
            </a:extLst>
          </p:cNvPr>
          <p:cNvSpPr/>
          <p:nvPr userDrawn="1"/>
        </p:nvSpPr>
        <p:spPr>
          <a:xfrm rot="10800000">
            <a:off x="8709481" y="2634095"/>
            <a:ext cx="283279" cy="297711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Diagrama de flujo: retraso 25">
            <a:extLst>
              <a:ext uri="{FF2B5EF4-FFF2-40B4-BE49-F238E27FC236}">
                <a16:creationId xmlns:a16="http://schemas.microsoft.com/office/drawing/2014/main" id="{C038C6E7-C466-4030-AA16-2AAA20513094}"/>
              </a:ext>
            </a:extLst>
          </p:cNvPr>
          <p:cNvSpPr/>
          <p:nvPr userDrawn="1"/>
        </p:nvSpPr>
        <p:spPr>
          <a:xfrm rot="10800000">
            <a:off x="8728544" y="3195097"/>
            <a:ext cx="283279" cy="516383"/>
          </a:xfrm>
          <a:prstGeom prst="flowChartDelay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05FA94D-BEB8-43CE-ADE5-2C710A57D017}"/>
              </a:ext>
            </a:extLst>
          </p:cNvPr>
          <p:cNvSpPr txBox="1"/>
          <p:nvPr userDrawn="1"/>
        </p:nvSpPr>
        <p:spPr>
          <a:xfrm>
            <a:off x="9056039" y="1515053"/>
            <a:ext cx="1037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</a:rPr>
              <a:t>8 </a:t>
            </a:r>
            <a:r>
              <a:rPr lang="es-ES" sz="1200" b="1" dirty="0" err="1">
                <a:solidFill>
                  <a:schemeClr val="bg1"/>
                </a:solidFill>
              </a:rPr>
              <a:t>Countries</a:t>
            </a:r>
            <a:endParaRPr lang="es-ES" sz="1200" b="1" dirty="0">
              <a:solidFill>
                <a:schemeClr val="bg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A67DAFA-8A45-4B62-A51F-C520A21E3ED7}"/>
              </a:ext>
            </a:extLst>
          </p:cNvPr>
          <p:cNvSpPr txBox="1"/>
          <p:nvPr userDrawn="1"/>
        </p:nvSpPr>
        <p:spPr>
          <a:xfrm>
            <a:off x="10459479" y="1507455"/>
            <a:ext cx="1297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10 </a:t>
            </a:r>
            <a:r>
              <a:rPr lang="es-ES" sz="1200" b="1" err="1">
                <a:solidFill>
                  <a:schemeClr val="bg1"/>
                </a:solidFill>
              </a:rPr>
              <a:t>Universities</a:t>
            </a:r>
            <a:endParaRPr lang="es-ES" sz="1200" b="1">
              <a:solidFill>
                <a:schemeClr val="bg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905E68D-48B4-4FF0-B977-B823C56E75D6}"/>
              </a:ext>
            </a:extLst>
          </p:cNvPr>
          <p:cNvSpPr txBox="1"/>
          <p:nvPr userDrawn="1"/>
        </p:nvSpPr>
        <p:spPr>
          <a:xfrm>
            <a:off x="8842812" y="2074140"/>
            <a:ext cx="1463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194,000 </a:t>
            </a:r>
            <a:r>
              <a:rPr lang="es-ES" sz="1200" b="1" err="1">
                <a:solidFill>
                  <a:schemeClr val="bg1"/>
                </a:solidFill>
              </a:rPr>
              <a:t>Students</a:t>
            </a:r>
            <a:endParaRPr lang="es-ES" sz="1200" b="1">
              <a:solidFill>
                <a:schemeClr val="bg1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2073AEA-68CF-4DA1-9337-1105E769CBD1}"/>
              </a:ext>
            </a:extLst>
          </p:cNvPr>
          <p:cNvSpPr txBox="1"/>
          <p:nvPr userDrawn="1"/>
        </p:nvSpPr>
        <p:spPr>
          <a:xfrm>
            <a:off x="10456852" y="2087429"/>
            <a:ext cx="1297228" cy="276999"/>
          </a:xfrm>
          <a:prstGeom prst="rect">
            <a:avLst/>
          </a:prstGeom>
          <a:noFill/>
        </p:spPr>
        <p:txBody>
          <a:bodyPr wrap="square" rIns="72000" rtlCol="0" anchor="ctr" anchorCtr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18,500 </a:t>
            </a:r>
            <a:r>
              <a:rPr lang="es-ES" sz="1200" b="1" err="1">
                <a:solidFill>
                  <a:schemeClr val="bg1"/>
                </a:solidFill>
              </a:rPr>
              <a:t>Faculty</a:t>
            </a:r>
            <a:endParaRPr lang="es-ES" sz="1200" b="1">
              <a:solidFill>
                <a:schemeClr val="bg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99CA618-C78E-40A9-A512-09F789C38A38}"/>
              </a:ext>
            </a:extLst>
          </p:cNvPr>
          <p:cNvSpPr txBox="1"/>
          <p:nvPr userDrawn="1"/>
        </p:nvSpPr>
        <p:spPr>
          <a:xfrm>
            <a:off x="8889711" y="2637789"/>
            <a:ext cx="1463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12,000 Staff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AD5B5A9-0202-45B4-A096-0FBE8AB80DB8}"/>
              </a:ext>
            </a:extLst>
          </p:cNvPr>
          <p:cNvSpPr txBox="1"/>
          <p:nvPr userDrawn="1"/>
        </p:nvSpPr>
        <p:spPr>
          <a:xfrm>
            <a:off x="10422691" y="2633618"/>
            <a:ext cx="1390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46 </a:t>
            </a:r>
            <a:r>
              <a:rPr lang="es-ES" sz="1200" b="1" err="1">
                <a:solidFill>
                  <a:schemeClr val="bg1"/>
                </a:solidFill>
              </a:rPr>
              <a:t>Communities</a:t>
            </a:r>
            <a:endParaRPr lang="es-ES" sz="1200" b="1">
              <a:solidFill>
                <a:schemeClr val="bg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1924D4B-36B9-4264-A939-1A8F58146431}"/>
              </a:ext>
            </a:extLst>
          </p:cNvPr>
          <p:cNvSpPr txBox="1"/>
          <p:nvPr userDrawn="1"/>
        </p:nvSpPr>
        <p:spPr>
          <a:xfrm>
            <a:off x="8900174" y="3226786"/>
            <a:ext cx="1295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34 </a:t>
            </a:r>
            <a:r>
              <a:rPr lang="es-ES" sz="1200" b="1" err="1">
                <a:solidFill>
                  <a:schemeClr val="bg1"/>
                </a:solidFill>
              </a:rPr>
              <a:t>Associate</a:t>
            </a:r>
            <a:r>
              <a:rPr lang="es-ES" sz="1200" b="1">
                <a:solidFill>
                  <a:schemeClr val="bg1"/>
                </a:solidFill>
              </a:rPr>
              <a:t> </a:t>
            </a:r>
            <a:r>
              <a:rPr lang="es-ES" sz="1200" b="1" err="1">
                <a:solidFill>
                  <a:schemeClr val="bg1"/>
                </a:solidFill>
              </a:rPr>
              <a:t>Partners</a:t>
            </a:r>
            <a:endParaRPr lang="es-ES" sz="1200" b="1">
              <a:solidFill>
                <a:schemeClr val="bg1"/>
              </a:solidFill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E6E729E-7BA9-447D-B797-D39CDD28C0DB}"/>
              </a:ext>
            </a:extLst>
          </p:cNvPr>
          <p:cNvSpPr txBox="1"/>
          <p:nvPr userDrawn="1"/>
        </p:nvSpPr>
        <p:spPr>
          <a:xfrm>
            <a:off x="10433542" y="3211579"/>
            <a:ext cx="1295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solidFill>
                  <a:schemeClr val="bg1"/>
                </a:solidFill>
              </a:rPr>
              <a:t>1,341 EELISA </a:t>
            </a:r>
            <a:r>
              <a:rPr lang="es-ES" sz="1200" b="1" err="1">
                <a:solidFill>
                  <a:schemeClr val="bg1"/>
                </a:solidFill>
              </a:rPr>
              <a:t>Credentials</a:t>
            </a:r>
            <a:endParaRPr lang="es-ES" sz="1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34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112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0"/>
          <p:cNvSpPr/>
          <p:nvPr/>
        </p:nvSpPr>
        <p:spPr>
          <a:xfrm>
            <a:off x="0" y="6315456"/>
            <a:ext cx="12192000" cy="54254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0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7687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  <p15:guide id="7" pos="3659">
          <p15:clr>
            <a:srgbClr val="FBAE40"/>
          </p15:clr>
        </p15:guide>
        <p15:guide id="8" pos="402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1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0214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>
  <p:cSld name="4_Diapositiva de títul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7"/>
          <p:cNvSpPr/>
          <p:nvPr/>
        </p:nvSpPr>
        <p:spPr>
          <a:xfrm>
            <a:off x="0" y="6315456"/>
            <a:ext cx="12192000" cy="5425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7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277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8"/>
          <p:cNvSpPr/>
          <p:nvPr/>
        </p:nvSpPr>
        <p:spPr>
          <a:xfrm>
            <a:off x="0" y="6315456"/>
            <a:ext cx="12192000" cy="5425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8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6415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apositiva de título">
  <p:cSld name="9_Diapositiva de títul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9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05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46">
          <p15:clr>
            <a:srgbClr val="FBAE40"/>
          </p15:clr>
        </p15:guide>
        <p15:guide id="4" pos="347">
          <p15:clr>
            <a:srgbClr val="FBAE40"/>
          </p15:clr>
        </p15:guide>
        <p15:guide id="5" pos="7333">
          <p15:clr>
            <a:srgbClr val="FBAE40"/>
          </p15:clr>
        </p15:guide>
        <p15:guide id="6" orient="horz" pos="358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B5184A6-1970-9C41-BF72-734AE38A198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10478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>
              <a:lnSpc>
                <a:spcPct val="100000"/>
              </a:lnSpc>
              <a:buClr>
                <a:schemeClr val="tx1"/>
              </a:buClr>
              <a:buFont typeface="Courier New" panose="02070309020205020404" pitchFamily="49" charset="0"/>
              <a:buChar char="o"/>
              <a:defRPr sz="1900"/>
            </a:lvl2pPr>
            <a:lvl3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700"/>
            </a:lvl3pPr>
            <a:lvl4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500"/>
            </a:lvl4pPr>
            <a:lvl5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5pPr>
          </a:lstStyle>
          <a:p>
            <a:pPr lvl="0"/>
            <a:r>
              <a:rPr lang="fr-FR"/>
              <a:t> Cliquez pour modifier les styles du texte du masque</a:t>
            </a:r>
          </a:p>
          <a:p>
            <a:pPr lvl="1"/>
            <a:r>
              <a:rPr lang="fr-FR"/>
              <a:t> 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 Quatrième niveau</a:t>
            </a:r>
          </a:p>
          <a:p>
            <a:pPr lvl="4"/>
            <a:r>
              <a:rPr lang="fr-FR"/>
              <a:t> Cinquième niveau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FCC5C8D-6A03-4D4B-BC72-F847F5EEF18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0"/>
            <a:ext cx="12193200" cy="864000"/>
          </a:xfrm>
          <a:solidFill>
            <a:schemeClr val="tx1"/>
          </a:solidFill>
        </p:spPr>
        <p:txBody>
          <a:bodyPr lIns="900000" tIns="216000" rIns="900000" bIns="21600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D33110FE-3E8C-1349-B2D0-D6A22CCDD3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2A2888C-E1A8-374F-B232-35B831F0DC23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50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33D681-F86B-6B47-A581-697F7B0B2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44634"/>
            <a:ext cx="5157787" cy="504007"/>
          </a:xfrm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4F244D86-E0E6-E941-B0B4-046DF89C03EF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159134" y="944634"/>
            <a:ext cx="5157787" cy="504007"/>
          </a:xfrm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0B41412-688C-9745-A52D-BDA65F2FD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310"/>
            <a:ext cx="10515600" cy="703247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BC1F4099-2D4E-7946-BE1E-E2831C63D7C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41077" y="1548031"/>
            <a:ext cx="5156498" cy="4023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buClr>
                <a:schemeClr val="tx1"/>
              </a:buClr>
              <a:buFont typeface="Wingdings" pitchFamily="2" charset="2"/>
              <a:buChar char="§"/>
              <a:defRPr sz="19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500"/>
            </a:lvl4pPr>
            <a:lvl5pPr>
              <a:lnSpc>
                <a:spcPct val="100000"/>
              </a:lnSpc>
              <a:defRPr sz="1300"/>
            </a:lvl5pPr>
          </a:lstStyle>
          <a:p>
            <a:pPr lvl="0"/>
            <a:r>
              <a:rPr lang="fr-FR"/>
              <a:t> Cliquez pour modifier les styles du texte du masque</a:t>
            </a:r>
          </a:p>
          <a:p>
            <a:pPr lvl="1"/>
            <a:r>
              <a:rPr lang="fr-FR"/>
              <a:t> 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 Quatrième niveau</a:t>
            </a:r>
          </a:p>
          <a:p>
            <a:pPr lvl="4"/>
            <a:r>
              <a:rPr lang="fr-FR"/>
              <a:t> Cinquième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EF1C7F1E-2F14-4C4B-960A-142F8CAF7A0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58512" y="1548031"/>
            <a:ext cx="5156498" cy="4023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buClr>
                <a:schemeClr val="tx1"/>
              </a:buClr>
              <a:buFont typeface="Wingdings" pitchFamily="2" charset="2"/>
              <a:buChar char="§"/>
              <a:defRPr sz="19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500"/>
            </a:lvl4pPr>
            <a:lvl5pPr>
              <a:lnSpc>
                <a:spcPct val="100000"/>
              </a:lnSpc>
              <a:defRPr sz="1300"/>
            </a:lvl5pPr>
          </a:lstStyle>
          <a:p>
            <a:pPr lvl="0"/>
            <a:r>
              <a:rPr lang="fr-FR"/>
              <a:t> Cliquez pour modifier les styles du texte du masque</a:t>
            </a:r>
          </a:p>
          <a:p>
            <a:pPr lvl="1"/>
            <a:r>
              <a:rPr lang="fr-FR"/>
              <a:t> Deuxième niveau</a:t>
            </a:r>
          </a:p>
          <a:p>
            <a:pPr lvl="2"/>
            <a:r>
              <a:rPr lang="fr-FR"/>
              <a:t> Troisième niveau</a:t>
            </a:r>
          </a:p>
          <a:p>
            <a:pPr lvl="3"/>
            <a:r>
              <a:rPr lang="fr-FR"/>
              <a:t> Quatrième niveau</a:t>
            </a:r>
          </a:p>
          <a:p>
            <a:pPr lvl="4"/>
            <a:r>
              <a:rPr lang="fr-FR"/>
              <a:t> Cinquième niveau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FBCE146-BEEF-504F-ABC4-608F0D5E89CF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0" y="0"/>
            <a:ext cx="12193200" cy="864000"/>
          </a:xfrm>
          <a:prstGeom prst="rect">
            <a:avLst/>
          </a:prstGeom>
          <a:solidFill>
            <a:schemeClr val="tx1"/>
          </a:solidFill>
        </p:spPr>
        <p:txBody>
          <a:bodyPr vert="horz" lIns="900000" tIns="216000" rIns="900000" bIns="216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2B60BD37-FF07-9F43-9C0D-D642481E0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6AA6CB-62F7-E548-BFEC-3575D17D287A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17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70DAC-7028-E44B-987A-33D508D0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7538"/>
            <a:ext cx="10515600" cy="601478"/>
          </a:xfrm>
        </p:spPr>
        <p:txBody>
          <a:bodyPr anchor="b"/>
          <a:lstStyle>
            <a:lvl1pPr>
              <a:defRPr sz="28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335020A1-785F-C74B-8230-E1ADB85668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1850" y="3076534"/>
            <a:ext cx="7253416" cy="1133475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A4D8317E-9924-BE42-BBE0-506F5DD6B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8BC41F-418F-2340-9509-6C34F1B6B571}" type="datetime1">
              <a:rPr lang="fr-FR" smtClean="0"/>
              <a:t>16/04/2026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FB3887-529F-8242-B5AB-EB0B099313E5}"/>
              </a:ext>
            </a:extLst>
          </p:cNvPr>
          <p:cNvSpPr/>
          <p:nvPr userDrawn="1"/>
        </p:nvSpPr>
        <p:spPr>
          <a:xfrm>
            <a:off x="5223164" y="6312643"/>
            <a:ext cx="1690254" cy="365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266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cti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28CA93A5-3AD4-3743-A924-3C070B25F5B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32" y="0"/>
            <a:ext cx="12185468" cy="493776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r>
              <a:rPr lang="fr-FR"/>
              <a:t>Cliquez ici pour déposer une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FB148A-FDEA-A04D-B06A-E7585760B524}"/>
              </a:ext>
            </a:extLst>
          </p:cNvPr>
          <p:cNvSpPr/>
          <p:nvPr userDrawn="1"/>
        </p:nvSpPr>
        <p:spPr>
          <a:xfrm>
            <a:off x="-39188" y="4924697"/>
            <a:ext cx="12296503" cy="1933303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570DAC-7028-E44B-987A-33D508D0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810" y="5139553"/>
            <a:ext cx="10515600" cy="1133475"/>
          </a:xfr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9087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2E05F-4980-C24B-9A4A-DDA420D57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99704" cy="365125"/>
          </a:xfrm>
          <a:prstGeom prst="rect">
            <a:avLst/>
          </a:prstGeom>
        </p:spPr>
        <p:txBody>
          <a:bodyPr/>
          <a:lstStyle/>
          <a:p>
            <a:fld id="{D33A8AF7-E56B-4344-998D-5CE0446220F7}" type="slidenum">
              <a:rPr lang="fr-FR" smtClean="0"/>
              <a:t>‹#›</a:t>
            </a:fld>
            <a:endParaRPr lang="fr-FR"/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40579986-EC7D-1246-A6A7-2C7668A8F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178352"/>
            <a:ext cx="5256212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66D736-CCEB-F549-A212-1818B45117A1}"/>
              </a:ext>
            </a:extLst>
          </p:cNvPr>
          <p:cNvSpPr/>
          <p:nvPr userDrawn="1"/>
        </p:nvSpPr>
        <p:spPr>
          <a:xfrm>
            <a:off x="9888000" y="-9144"/>
            <a:ext cx="2304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22310F-5FFB-9D45-913C-5AA095F53AFF}"/>
              </a:ext>
            </a:extLst>
          </p:cNvPr>
          <p:cNvSpPr/>
          <p:nvPr userDrawn="1"/>
        </p:nvSpPr>
        <p:spPr>
          <a:xfrm>
            <a:off x="9888000" y="4581144"/>
            <a:ext cx="2304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30E914-C24F-A14F-AFDC-31EEBCAC2630}"/>
              </a:ext>
            </a:extLst>
          </p:cNvPr>
          <p:cNvSpPr/>
          <p:nvPr userDrawn="1"/>
        </p:nvSpPr>
        <p:spPr>
          <a:xfrm>
            <a:off x="9888000" y="2286000"/>
            <a:ext cx="2304000" cy="230400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348946-82A6-7C43-AC36-993890DF7CA3}"/>
              </a:ext>
            </a:extLst>
          </p:cNvPr>
          <p:cNvSpPr/>
          <p:nvPr userDrawn="1"/>
        </p:nvSpPr>
        <p:spPr>
          <a:xfrm>
            <a:off x="7592856" y="-9144"/>
            <a:ext cx="2304000" cy="230400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C6DA72-4CD8-764B-AA9B-5F4AB209F0A3}"/>
              </a:ext>
            </a:extLst>
          </p:cNvPr>
          <p:cNvSpPr/>
          <p:nvPr userDrawn="1"/>
        </p:nvSpPr>
        <p:spPr>
          <a:xfrm>
            <a:off x="7592856" y="4581144"/>
            <a:ext cx="2304000" cy="2304000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D26C89-9F36-C14E-B0AD-99DBA166D0E8}"/>
              </a:ext>
            </a:extLst>
          </p:cNvPr>
          <p:cNvSpPr/>
          <p:nvPr userDrawn="1"/>
        </p:nvSpPr>
        <p:spPr>
          <a:xfrm>
            <a:off x="7592856" y="2286000"/>
            <a:ext cx="2304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  <a:highlight>
                <a:srgbClr val="FFFFFF"/>
              </a:highlight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70EBF527-EDB5-0041-89DA-227B3550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9294"/>
            <a:ext cx="5256212" cy="609058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pour une image  2">
            <a:extLst>
              <a:ext uri="{FF2B5EF4-FFF2-40B4-BE49-F238E27FC236}">
                <a16:creationId xmlns:a16="http://schemas.microsoft.com/office/drawing/2014/main" id="{6E2798CE-5358-7245-A6E2-BB6F89983D7F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7592856" y="2294856"/>
            <a:ext cx="2287536" cy="2295144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endParaRPr lang="fr-FR"/>
          </a:p>
          <a:p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19" name="Espace réservé pour une image  2">
            <a:extLst>
              <a:ext uri="{FF2B5EF4-FFF2-40B4-BE49-F238E27FC236}">
                <a16:creationId xmlns:a16="http://schemas.microsoft.com/office/drawing/2014/main" id="{B613F609-8EDD-264C-A9E0-788EFB23E1FC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9908674" y="-20962"/>
            <a:ext cx="2287536" cy="2295144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endParaRPr lang="fr-FR"/>
          </a:p>
          <a:p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20" name="Espace réservé pour une image  2">
            <a:extLst>
              <a:ext uri="{FF2B5EF4-FFF2-40B4-BE49-F238E27FC236}">
                <a16:creationId xmlns:a16="http://schemas.microsoft.com/office/drawing/2014/main" id="{38411ACC-CF62-B348-A98E-0491886CD726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9908674" y="4600734"/>
            <a:ext cx="2287536" cy="2295144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endParaRPr lang="fr-FR"/>
          </a:p>
          <a:p>
            <a:br>
              <a:rPr lang="fr-FR"/>
            </a:br>
            <a:r>
              <a:rPr lang="fr-FR"/>
              <a:t>Ajouter ici une image</a:t>
            </a:r>
          </a:p>
        </p:txBody>
      </p:sp>
      <p:sp>
        <p:nvSpPr>
          <p:cNvPr id="21" name="Espace réservé de la date 3">
            <a:extLst>
              <a:ext uri="{FF2B5EF4-FFF2-40B4-BE49-F238E27FC236}">
                <a16:creationId xmlns:a16="http://schemas.microsoft.com/office/drawing/2014/main" id="{820191DC-4B00-2A42-8E01-063656EC7F6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1F63A1-0C5E-9046-9736-24567E94797A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73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F7230A12-4572-D942-8237-572D8D7225A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977466" y="0"/>
            <a:ext cx="6214533" cy="6857999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br>
              <a:rPr lang="fr-FR"/>
            </a:br>
            <a:r>
              <a:rPr lang="fr-FR"/>
              <a:t>Ajouter une image ici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40579986-EC7D-1246-A6A7-2C7668A8F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197206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8672A83-3462-8048-8127-0C3F84386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9294"/>
            <a:ext cx="3932237" cy="552496"/>
          </a:xfrm>
        </p:spPr>
        <p:txBody>
          <a:bodyPr/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0B9E5074-699D-794A-B528-093EFD65D4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C22B87-A427-5445-80F3-02542406EE05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14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 cl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742A7E-B607-6945-8442-33087A4BE903}"/>
              </a:ext>
            </a:extLst>
          </p:cNvPr>
          <p:cNvSpPr/>
          <p:nvPr userDrawn="1"/>
        </p:nvSpPr>
        <p:spPr>
          <a:xfrm>
            <a:off x="1672045" y="2733449"/>
            <a:ext cx="8847909" cy="1391102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672EAAC-F623-D148-AB7A-3799FD9DF3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8135" y="3096434"/>
            <a:ext cx="8255727" cy="665131"/>
          </a:xfrm>
        </p:spPr>
        <p:txBody>
          <a:bodyPr anchor="b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Mot clef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439ED46A-8235-2B48-A984-6B1069D85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01AC48B-7778-464F-9D63-C2F1EC418CAD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83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28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0FEA144-6BB1-3C4E-B3B0-434547CE8DD3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 flipH="1">
            <a:off x="-2458657" y="455685"/>
            <a:ext cx="6245729" cy="572937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9512095-C1E9-F14F-BD01-24512A87C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3453A8-6576-CF47-8D95-7872AB224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D10DBD-8AC1-1040-A6CE-2F943D511157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10747286" y="6404161"/>
            <a:ext cx="606514" cy="250814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8AD83478-66E0-D141-A4BE-CC3D0C5403CF}"/>
              </a:ext>
            </a:extLst>
          </p:cNvPr>
          <p:cNvSpPr/>
          <p:nvPr userDrawn="1"/>
        </p:nvSpPr>
        <p:spPr>
          <a:xfrm>
            <a:off x="11557746" y="6333858"/>
            <a:ext cx="388798" cy="388798"/>
          </a:xfrm>
          <a:prstGeom prst="ellipse">
            <a:avLst/>
          </a:prstGeom>
          <a:solidFill>
            <a:schemeClr val="tx1"/>
          </a:solidFill>
          <a:ln w="15875">
            <a:solidFill>
              <a:schemeClr val="tx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1D6F367B-DCE3-8942-A246-4E7FEE5D6477}"/>
              </a:ext>
            </a:extLst>
          </p:cNvPr>
          <p:cNvSpPr txBox="1">
            <a:spLocks/>
          </p:cNvSpPr>
          <p:nvPr userDrawn="1"/>
        </p:nvSpPr>
        <p:spPr>
          <a:xfrm>
            <a:off x="11539024" y="6346734"/>
            <a:ext cx="4476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3A8AF7-E56B-4344-998D-5CE0446220F7}" type="slidenum">
              <a:rPr lang="fr-FR" sz="9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fr-FR" sz="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927E516F-CF29-604E-A63E-6B9FAFC0F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6265" y="6312643"/>
            <a:ext cx="24997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DFA27D1-2AEA-934E-B837-D366066BE338}" type="datetime1">
              <a:rPr lang="fr-FR" smtClean="0"/>
              <a:t>16/04/2026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97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5" r:id="rId2"/>
    <p:sldLayoutId id="2147483677" r:id="rId3"/>
    <p:sldLayoutId id="2147483653" r:id="rId4"/>
    <p:sldLayoutId id="2147483651" r:id="rId5"/>
    <p:sldLayoutId id="2147483671" r:id="rId6"/>
    <p:sldLayoutId id="2147483676" r:id="rId7"/>
    <p:sldLayoutId id="2147483662" r:id="rId8"/>
    <p:sldLayoutId id="2147483665" r:id="rId9"/>
    <p:sldLayoutId id="2147483666" r:id="rId10"/>
    <p:sldLayoutId id="2147483661" r:id="rId11"/>
    <p:sldLayoutId id="2147483672" r:id="rId12"/>
    <p:sldLayoutId id="2147483664" r:id="rId13"/>
    <p:sldLayoutId id="2147483667" r:id="rId14"/>
    <p:sldLayoutId id="2147483668" r:id="rId15"/>
    <p:sldLayoutId id="2147483669" r:id="rId16"/>
    <p:sldLayoutId id="2147483673" r:id="rId17"/>
    <p:sldLayoutId id="2147483674" r:id="rId18"/>
    <p:sldLayoutId id="2147483655" r:id="rId19"/>
    <p:sldLayoutId id="2147483678" r:id="rId20"/>
    <p:sldLayoutId id="2147483679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5"/>
        </a:buBlip>
        <a:defRPr sz="23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6"/>
        </a:buBlip>
        <a:defRPr sz="21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7"/>
        </a:buBlip>
        <a:defRPr sz="19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8"/>
        </a:buBlip>
        <a:defRPr sz="17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50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9892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" descr="Icon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863" y="549275"/>
            <a:ext cx="5509098" cy="5509098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 txBox="1"/>
          <p:nvPr/>
        </p:nvSpPr>
        <p:spPr>
          <a:xfrm>
            <a:off x="3929974" y="3249037"/>
            <a:ext cx="832076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tabLst/>
              <a:defRPr/>
            </a:pPr>
            <a:r>
              <a:rPr kumimoji="0" lang="es-ES" sz="6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Meet EELISA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3430619" y="4306066"/>
            <a:ext cx="832076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January</a:t>
            </a: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/ 2026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" name="Google Shape;49;p1"/>
          <p:cNvCxnSpPr/>
          <p:nvPr/>
        </p:nvCxnSpPr>
        <p:spPr>
          <a:xfrm rot="10800000">
            <a:off x="4040221" y="4299624"/>
            <a:ext cx="7600917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0" name="Google Shape;50;p1" descr="Forma&#10;&#10;Descripción generada automáticamente con confianza me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1188" y="549275"/>
            <a:ext cx="2832599" cy="1333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25843" y="2037415"/>
            <a:ext cx="3104942" cy="6927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691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37"/>
          <p:cNvSpPr txBox="1"/>
          <p:nvPr/>
        </p:nvSpPr>
        <p:spPr>
          <a:xfrm>
            <a:off x="3273428" y="1129972"/>
            <a:ext cx="566373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tabLst/>
              <a:defRPr/>
            </a:pP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C3C222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E9999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F5B328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k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D7673E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kumimoji="0" lang="es-ES" sz="1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7"/>
          <p:cNvSpPr txBox="1"/>
          <p:nvPr/>
        </p:nvSpPr>
        <p:spPr>
          <a:xfrm>
            <a:off x="4399869" y="3173505"/>
            <a:ext cx="339227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Follow @eelisa_eu</a:t>
            </a: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on social media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Check the web: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eelisa.eu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Subscribe to </a:t>
            </a: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EELISA Newsletter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6" name="Google Shape;816;p37" descr="Imagen que contiene dibujo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8331" y="3644763"/>
            <a:ext cx="1586566" cy="3227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7" name="Google Shape;817;p37"/>
          <p:cNvGrpSpPr/>
          <p:nvPr/>
        </p:nvGrpSpPr>
        <p:grpSpPr>
          <a:xfrm>
            <a:off x="4645630" y="5353943"/>
            <a:ext cx="2900741" cy="512251"/>
            <a:chOff x="4737942" y="4595028"/>
            <a:chExt cx="2900741" cy="512251"/>
          </a:xfrm>
        </p:grpSpPr>
        <p:pic>
          <p:nvPicPr>
            <p:cNvPr id="818" name="Google Shape;818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737942" y="4621922"/>
              <a:ext cx="1031131" cy="4853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9" name="Google Shape;819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961995" y="4595028"/>
              <a:ext cx="1676688" cy="37409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6793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7181D-86A4-A986-6CA9-DAFEF9BA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 descr="Une image contenant Police, Graphique, symbole, logo&#10;&#10;Description générée automatiquement">
            <a:extLst>
              <a:ext uri="{FF2B5EF4-FFF2-40B4-BE49-F238E27FC236}">
                <a16:creationId xmlns:a16="http://schemas.microsoft.com/office/drawing/2014/main" id="{2774BFDF-EB24-15D1-1189-B4B7B2105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7222" y="85088"/>
            <a:ext cx="2165684" cy="689466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7ED08867-DFAA-A340-BB8B-0D9F0A7240BF}"/>
              </a:ext>
            </a:extLst>
          </p:cNvPr>
          <p:cNvSpPr txBox="1">
            <a:spLocks/>
          </p:cNvSpPr>
          <p:nvPr/>
        </p:nvSpPr>
        <p:spPr>
          <a:xfrm>
            <a:off x="838200" y="3278357"/>
            <a:ext cx="10515600" cy="2324217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4"/>
              </a:buBlip>
              <a:defRPr sz="23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§"/>
              <a:defRPr sz="19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17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/>
              </a:buBlip>
              <a:defRPr sz="15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7"/>
              </a:buBlip>
              <a:defRPr sz="13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194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D07B7-DBEA-D14A-907E-03C07F45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EELISA RECOGNITION</a:t>
            </a:r>
          </a:p>
        </p:txBody>
      </p:sp>
      <p:sp>
        <p:nvSpPr>
          <p:cNvPr id="4" name="ZoneTexte 6">
            <a:extLst>
              <a:ext uri="{FF2B5EF4-FFF2-40B4-BE49-F238E27FC236}">
                <a16:creationId xmlns:a16="http://schemas.microsoft.com/office/drawing/2014/main" id="{B09A841D-4C00-4640-89B6-08F7B3608728}"/>
              </a:ext>
            </a:extLst>
          </p:cNvPr>
          <p:cNvSpPr txBox="1"/>
          <p:nvPr/>
        </p:nvSpPr>
        <p:spPr>
          <a:xfrm>
            <a:off x="6916243" y="2701241"/>
            <a:ext cx="4035026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dirty="0">
                <a:cs typeface="Arial"/>
              </a:rPr>
              <a:t>EELISA </a:t>
            </a:r>
            <a:r>
              <a:rPr lang="fr-FR" sz="3200" dirty="0" err="1">
                <a:cs typeface="Arial"/>
              </a:rPr>
              <a:t>Credential</a:t>
            </a:r>
            <a:endParaRPr lang="fr-FR" sz="2400" dirty="0">
              <a:cs typeface="Arial"/>
            </a:endParaRPr>
          </a:p>
        </p:txBody>
      </p:sp>
      <p:sp>
        <p:nvSpPr>
          <p:cNvPr id="5" name="ZoneTexte 9">
            <a:extLst>
              <a:ext uri="{FF2B5EF4-FFF2-40B4-BE49-F238E27FC236}">
                <a16:creationId xmlns:a16="http://schemas.microsoft.com/office/drawing/2014/main" id="{EF33FF74-1CD5-1141-A663-C3FB174E6148}"/>
              </a:ext>
            </a:extLst>
          </p:cNvPr>
          <p:cNvSpPr txBox="1"/>
          <p:nvPr/>
        </p:nvSpPr>
        <p:spPr>
          <a:xfrm>
            <a:off x="1430098" y="1836165"/>
            <a:ext cx="4035026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dirty="0">
                <a:cs typeface="Arial"/>
              </a:rPr>
              <a:t>EELISA </a:t>
            </a:r>
            <a:r>
              <a:rPr lang="fr-FR" sz="3200" dirty="0" err="1">
                <a:cs typeface="Arial"/>
              </a:rPr>
              <a:t>Supplement</a:t>
            </a:r>
            <a:endParaRPr lang="fr-FR" sz="2400" dirty="0" err="1">
              <a:cs typeface="Arial"/>
            </a:endParaRPr>
          </a:p>
        </p:txBody>
      </p:sp>
      <p:sp>
        <p:nvSpPr>
          <p:cNvPr id="6" name="ZoneTexte 6">
            <a:extLst>
              <a:ext uri="{FF2B5EF4-FFF2-40B4-BE49-F238E27FC236}">
                <a16:creationId xmlns:a16="http://schemas.microsoft.com/office/drawing/2014/main" id="{6A138A32-D430-134F-8F8A-5B577AF2EB25}"/>
              </a:ext>
            </a:extLst>
          </p:cNvPr>
          <p:cNvSpPr txBox="1"/>
          <p:nvPr/>
        </p:nvSpPr>
        <p:spPr>
          <a:xfrm>
            <a:off x="1430098" y="4252209"/>
            <a:ext cx="4035026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cs typeface="Arial"/>
              </a:rPr>
              <a:t>EELISA </a:t>
            </a:r>
            <a:r>
              <a:rPr lang="fr-FR" sz="3200" dirty="0" err="1">
                <a:cs typeface="Arial"/>
              </a:rPr>
              <a:t>Degree</a:t>
            </a:r>
            <a:endParaRPr lang="fr-FR" sz="2400" dirty="0" err="1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17463-B806-C841-9999-B7BF4CB2C731}"/>
              </a:ext>
            </a:extLst>
          </p:cNvPr>
          <p:cNvSpPr txBox="1"/>
          <p:nvPr/>
        </p:nvSpPr>
        <p:spPr>
          <a:xfrm>
            <a:off x="7026919" y="3450808"/>
            <a:ext cx="3813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2">
                    <a:lumMod val="25000"/>
                  </a:schemeClr>
                </a:solidFill>
              </a:rPr>
              <a:t>Reconnaissance acquise si la formation est en lien avec des ODD. C’est en lien avec les communautés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064F7-AA58-B44C-BEC5-C6994C206907}"/>
              </a:ext>
            </a:extLst>
          </p:cNvPr>
          <p:cNvSpPr txBox="1"/>
          <p:nvPr/>
        </p:nvSpPr>
        <p:spPr>
          <a:xfrm>
            <a:off x="1430098" y="2405549"/>
            <a:ext cx="3813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Acquis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si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l'étudiant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en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mobilité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obtient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10% des ECTS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nécessaires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pour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avoir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son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diplôme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1CF98B-6019-6F4E-BDB5-6465C0D4AF51}"/>
              </a:ext>
            </a:extLst>
          </p:cNvPr>
          <p:cNvSpPr txBox="1"/>
          <p:nvPr/>
        </p:nvSpPr>
        <p:spPr>
          <a:xfrm>
            <a:off x="1430098" y="4836984"/>
            <a:ext cx="3813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Acquis avec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une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mobilité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entre les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partenaires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EELISA  sur la base de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critères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communs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</a:rPr>
              <a:t> aux </a:t>
            </a:r>
            <a:r>
              <a:rPr lang="en-GB" dirty="0" err="1">
                <a:solidFill>
                  <a:schemeClr val="bg2">
                    <a:lumMod val="25000"/>
                  </a:schemeClr>
                </a:solidFill>
              </a:rPr>
              <a:t>partenaires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4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/>
          <p:nvPr/>
        </p:nvSpPr>
        <p:spPr>
          <a:xfrm>
            <a:off x="460443" y="415046"/>
            <a:ext cx="192232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EELISA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Members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6" descr="Forma&#10;&#10;Descripción generada automáticamente con confianza baja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0" y="3429000"/>
            <a:ext cx="2286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6" descr="Forma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30044" y="549275"/>
            <a:ext cx="1031132" cy="48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7996" y="522641"/>
            <a:ext cx="1676688" cy="37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3D5400-0ED7-DE52-C5DC-575759656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1959" y="-169311"/>
            <a:ext cx="4858599" cy="68866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93B9AA-A9C9-05F5-AD52-65242D1D281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7642" t="-183" r="8887" b="44708"/>
          <a:stretch>
            <a:fillRect/>
          </a:stretch>
        </p:blipFill>
        <p:spPr>
          <a:xfrm>
            <a:off x="8128772" y="698771"/>
            <a:ext cx="3617868" cy="525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6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4635-6B92-CC23-50C4-BB8A31A79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3D4D8C-D5F6-A7CF-E124-3AAAE1C81B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</a:t>
            </a:fld>
            <a:endParaRPr kumimoji="0" lang="es-E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Google Shape;757;p34">
            <a:extLst>
              <a:ext uri="{FF2B5EF4-FFF2-40B4-BE49-F238E27FC236}">
                <a16:creationId xmlns:a16="http://schemas.microsoft.com/office/drawing/2014/main" id="{E04B46F7-B565-E947-1ECE-BA231FBDAAA3}"/>
              </a:ext>
            </a:extLst>
          </p:cNvPr>
          <p:cNvSpPr txBox="1"/>
          <p:nvPr/>
        </p:nvSpPr>
        <p:spPr>
          <a:xfrm>
            <a:off x="460443" y="415046"/>
            <a:ext cx="601832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C3C222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EELISA Hub &amp; </a:t>
            </a:r>
            <a:r>
              <a:rPr kumimoji="0" lang="es-ES" sz="3200" b="1" i="0" u="none" strike="noStrike" kern="0" cap="none" spc="0" normalizeH="0" baseline="0" noProof="0" err="1">
                <a:ln>
                  <a:noFill/>
                </a:ln>
                <a:solidFill>
                  <a:srgbClr val="C3C222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Spoke</a:t>
            </a: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C3C222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s-ES" sz="3200" b="1" i="0" u="none" strike="noStrike" kern="0" cap="none" spc="0" normalizeH="0" baseline="0" noProof="0" err="1">
                <a:ln>
                  <a:noFill/>
                </a:ln>
                <a:solidFill>
                  <a:srgbClr val="C3C222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structure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C3C222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" name="Google Shape;759;p34" descr="Forma&#10;&#10;Descripción generada automáticamente con confianza media">
            <a:extLst>
              <a:ext uri="{FF2B5EF4-FFF2-40B4-BE49-F238E27FC236}">
                <a16:creationId xmlns:a16="http://schemas.microsoft.com/office/drawing/2014/main" id="{6855D2E3-DF1A-9EA9-5BAD-C1ABBCE80D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30044" y="549275"/>
            <a:ext cx="1031132" cy="48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760;p34">
            <a:extLst>
              <a:ext uri="{FF2B5EF4-FFF2-40B4-BE49-F238E27FC236}">
                <a16:creationId xmlns:a16="http://schemas.microsoft.com/office/drawing/2014/main" id="{A9BEAAB2-4B9E-6092-4493-2D81BC0B62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7996" y="522641"/>
            <a:ext cx="1676688" cy="37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Diagrama&#10;&#10;El contenido generado por IA puede ser incorrecto.">
            <a:extLst>
              <a:ext uri="{FF2B5EF4-FFF2-40B4-BE49-F238E27FC236}">
                <a16:creationId xmlns:a16="http://schemas.microsoft.com/office/drawing/2014/main" id="{F15BD4C3-5D7D-0A90-96CD-E6B1819A6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130" y="707413"/>
            <a:ext cx="10125739" cy="56957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7541E7-6766-08FF-3434-950822740146}"/>
              </a:ext>
            </a:extLst>
          </p:cNvPr>
          <p:cNvSpPr txBox="1"/>
          <p:nvPr/>
        </p:nvSpPr>
        <p:spPr>
          <a:xfrm>
            <a:off x="311737" y="2844224"/>
            <a:ext cx="1442785" cy="11695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Student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Council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Academic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Coordinators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0786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"/>
          <p:cNvSpPr txBox="1"/>
          <p:nvPr/>
        </p:nvSpPr>
        <p:spPr>
          <a:xfrm>
            <a:off x="457698" y="6453887"/>
            <a:ext cx="5638301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Meet EELISA /  JUN 2024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8" name="Google Shape;218;p11"/>
          <p:cNvGrpSpPr/>
          <p:nvPr/>
        </p:nvGrpSpPr>
        <p:grpSpPr>
          <a:xfrm>
            <a:off x="1436950" y="1403382"/>
            <a:ext cx="9327181" cy="4902199"/>
            <a:chOff x="1663384" y="1655937"/>
            <a:chExt cx="9327181" cy="4902199"/>
          </a:xfrm>
        </p:grpSpPr>
        <p:sp>
          <p:nvSpPr>
            <p:cNvPr id="219" name="Google Shape;219;p11"/>
            <p:cNvSpPr txBox="1"/>
            <p:nvPr/>
          </p:nvSpPr>
          <p:spPr>
            <a:xfrm>
              <a:off x="3259315" y="2997574"/>
              <a:ext cx="2562882" cy="1211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To foster multi-layered, innovative and flexible learning opportunities that are easily accessible across the 10 partners of EELISA (seamless in-person, hybrid and digital mobility).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1"/>
            <p:cNvSpPr/>
            <p:nvPr/>
          </p:nvSpPr>
          <p:spPr>
            <a:xfrm>
              <a:off x="6427626" y="2063794"/>
              <a:ext cx="4142067" cy="24097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1"/>
            <p:cNvSpPr/>
            <p:nvPr/>
          </p:nvSpPr>
          <p:spPr>
            <a:xfrm>
              <a:off x="2071992" y="2063794"/>
              <a:ext cx="4355636" cy="2387332"/>
            </a:xfrm>
            <a:prstGeom prst="rect">
              <a:avLst/>
            </a:prstGeom>
            <a:solidFill>
              <a:srgbClr val="E999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6081147" y="3493170"/>
              <a:ext cx="582000" cy="6947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8126764" y="1807501"/>
              <a:ext cx="725599" cy="6947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10265810" y="2919005"/>
              <a:ext cx="724755" cy="69476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1"/>
            <p:cNvSpPr/>
            <p:nvPr/>
          </p:nvSpPr>
          <p:spPr>
            <a:xfrm>
              <a:off x="3076484" y="1655937"/>
              <a:ext cx="782217" cy="60511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1663384" y="3428197"/>
              <a:ext cx="724755" cy="69476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2071992" y="4422368"/>
              <a:ext cx="8497701" cy="1744967"/>
            </a:xfrm>
            <a:prstGeom prst="rect">
              <a:avLst/>
            </a:prstGeom>
            <a:solidFill>
              <a:srgbClr val="C3C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1"/>
            <p:cNvSpPr/>
            <p:nvPr/>
          </p:nvSpPr>
          <p:spPr>
            <a:xfrm>
              <a:off x="5398472" y="4034975"/>
              <a:ext cx="669850" cy="605116"/>
            </a:xfrm>
            <a:prstGeom prst="ellipse">
              <a:avLst/>
            </a:prstGeom>
            <a:solidFill>
              <a:srgbClr val="E9999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1"/>
            <p:cNvSpPr/>
            <p:nvPr/>
          </p:nvSpPr>
          <p:spPr>
            <a:xfrm>
              <a:off x="7300053" y="4165521"/>
              <a:ext cx="647887" cy="605116"/>
            </a:xfrm>
            <a:prstGeom prst="ellipse">
              <a:avLst/>
            </a:prstGeom>
            <a:solidFill>
              <a:srgbClr val="C3C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1"/>
            <p:cNvSpPr/>
            <p:nvPr/>
          </p:nvSpPr>
          <p:spPr>
            <a:xfrm>
              <a:off x="4309354" y="5863373"/>
              <a:ext cx="807396" cy="69476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1"/>
            <p:cNvSpPr txBox="1"/>
            <p:nvPr/>
          </p:nvSpPr>
          <p:spPr>
            <a:xfrm>
              <a:off x="6438799" y="2239250"/>
              <a:ext cx="4115835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2. </a:t>
              </a:r>
              <a:r>
                <a:rPr kumimoji="0" lang="es-E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CONNECTING COMMUNITIES</a:t>
              </a:r>
              <a:r>
                <a:rPr kumimoji="0" lang="es-ES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THROUGH UNPRECEDENTED COLLABORATION 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2" name="Google Shape;232;p11"/>
            <p:cNvSpPr txBox="1"/>
            <p:nvPr/>
          </p:nvSpPr>
          <p:spPr>
            <a:xfrm>
              <a:off x="6543347" y="3321791"/>
              <a:ext cx="37996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To consolidate the shared ecosystem of EELISA Communities as the learning lab of systemic, structural, and sustainable cooperation models.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3" name="Google Shape;233;p11"/>
            <p:cNvSpPr txBox="1"/>
            <p:nvPr/>
          </p:nvSpPr>
          <p:spPr>
            <a:xfrm>
              <a:off x="1832158" y="2362387"/>
              <a:ext cx="4883340" cy="892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es-ES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1. </a:t>
              </a:r>
              <a:r>
                <a:rPr kumimoji="0" lang="es-E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CREATING TRANSFORMATIVE EXPERIENCES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r>
                <a:rPr kumimoji="0" 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THROUGH EELISA CAMPUS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4" name="Google Shape;234;p11"/>
            <p:cNvSpPr txBox="1"/>
            <p:nvPr/>
          </p:nvSpPr>
          <p:spPr>
            <a:xfrm>
              <a:off x="2419162" y="4744471"/>
              <a:ext cx="7769878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es-ES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3. </a:t>
              </a:r>
              <a:r>
                <a:rPr kumimoji="0" lang="es-ES" sz="1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BUILDING THE UNIVERSITY OF THE FUTURE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  <a:tabLst/>
                <a:defRPr/>
              </a:pPr>
              <a:r>
                <a:rPr kumimoji="0" lang="es-ES" sz="2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kumimoji="0" 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WITH A HOLISTIC APPROACH</a:t>
              </a:r>
              <a:endParaRPr kumimoji="0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" name="Google Shape;235;p11"/>
            <p:cNvSpPr txBox="1"/>
            <p:nvPr/>
          </p:nvSpPr>
          <p:spPr>
            <a:xfrm>
              <a:off x="2469695" y="5434743"/>
              <a:ext cx="7757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To consolidate the EELISA European University as a sustainable Alliance that progressively grows in its depth, scope, diversity and ambition</a:t>
              </a: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. 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" name="Google Shape;236;p11"/>
            <p:cNvSpPr txBox="1"/>
            <p:nvPr/>
          </p:nvSpPr>
          <p:spPr>
            <a:xfrm>
              <a:off x="2481954" y="3361935"/>
              <a:ext cx="348347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To foster multi-layered, innovative and flexible learning opportunities that are easily accessible across the 10 partners of EELISA (seamless in-person, hybrid and digital mobility).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10161022" y="4779122"/>
              <a:ext cx="647887" cy="704608"/>
            </a:xfrm>
            <a:prstGeom prst="ellipse">
              <a:avLst/>
            </a:prstGeom>
            <a:solidFill>
              <a:srgbClr val="C3C2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1"/>
          <p:cNvSpPr txBox="1"/>
          <p:nvPr/>
        </p:nvSpPr>
        <p:spPr>
          <a:xfrm>
            <a:off x="3136200" y="1187057"/>
            <a:ext cx="597185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es-ES" sz="1600" b="1" i="1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Bridging Engineering, Sciences and Humanities for Equitable, Sustainable and Digital Societies</a:t>
            </a:r>
            <a:endParaRPr kumimoji="0" sz="1600" b="0" i="1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11"/>
          <p:cNvSpPr txBox="1"/>
          <p:nvPr/>
        </p:nvSpPr>
        <p:spPr>
          <a:xfrm>
            <a:off x="460443" y="415046"/>
            <a:ext cx="44646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Our vision into practice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" name="Google Shape;240;p11" descr="Forma&#10;&#10;Descripción generada automáticamente con confianza me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0044" y="549275"/>
            <a:ext cx="1031132" cy="48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7996" y="531519"/>
            <a:ext cx="1676688" cy="374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5550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"/>
          <p:cNvSpPr txBox="1"/>
          <p:nvPr/>
        </p:nvSpPr>
        <p:spPr>
          <a:xfrm>
            <a:off x="457698" y="6453887"/>
            <a:ext cx="5638301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Meet EELISA /  JUN 2024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460452" y="415050"/>
            <a:ext cx="6529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Our vision -  building blocks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12"/>
          <p:cNvGrpSpPr/>
          <p:nvPr/>
        </p:nvGrpSpPr>
        <p:grpSpPr>
          <a:xfrm>
            <a:off x="1092498" y="1546408"/>
            <a:ext cx="9949485" cy="776042"/>
            <a:chOff x="126283" y="0"/>
            <a:chExt cx="9949485" cy="776042"/>
          </a:xfrm>
        </p:grpSpPr>
        <p:sp>
          <p:nvSpPr>
            <p:cNvPr id="250" name="Google Shape;250;p12"/>
            <p:cNvSpPr/>
            <p:nvPr/>
          </p:nvSpPr>
          <p:spPr>
            <a:xfrm>
              <a:off x="7004911" y="0"/>
              <a:ext cx="3070857" cy="776042"/>
            </a:xfrm>
            <a:prstGeom prst="roundRect">
              <a:avLst>
                <a:gd name="adj" fmla="val 10000"/>
              </a:avLst>
            </a:prstGeom>
            <a:solidFill>
              <a:srgbClr val="C3C222"/>
            </a:solidFill>
            <a:ln w="254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2"/>
            <p:cNvSpPr txBox="1"/>
            <p:nvPr/>
          </p:nvSpPr>
          <p:spPr>
            <a:xfrm>
              <a:off x="7027640" y="22729"/>
              <a:ext cx="3025399" cy="73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3. BUILDING THE UNIVERSITY OF THE FUTURE WITH A HOLISTIC APPROACH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3594355" y="0"/>
              <a:ext cx="3070857" cy="776042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2"/>
            <p:cNvSpPr txBox="1"/>
            <p:nvPr/>
          </p:nvSpPr>
          <p:spPr>
            <a:xfrm>
              <a:off x="3617084" y="22729"/>
              <a:ext cx="3025399" cy="7305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2. CONNECTING COMMUNITIES  THROUGH UNPRECEDENTED COLLABORATION</a:t>
              </a:r>
              <a:endParaRPr kumimoji="0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2"/>
            <p:cNvSpPr/>
            <p:nvPr/>
          </p:nvSpPr>
          <p:spPr>
            <a:xfrm>
              <a:off x="126283" y="0"/>
              <a:ext cx="3070857" cy="776042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alpha val="80000"/>
              </a:scheme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2"/>
            <p:cNvSpPr txBox="1"/>
            <p:nvPr/>
          </p:nvSpPr>
          <p:spPr>
            <a:xfrm>
              <a:off x="149012" y="22729"/>
              <a:ext cx="3025399" cy="730584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  <a:tabLst/>
                <a:defRPr/>
              </a:pPr>
              <a:r>
                <a:rPr kumimoji="0" lang="es-ES" sz="1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1. CREATING TRANSFORMATIVE EXPERIENCES THROUGH  EELISA CAMPUS: 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12"/>
          <p:cNvSpPr txBox="1"/>
          <p:nvPr/>
        </p:nvSpPr>
        <p:spPr>
          <a:xfrm>
            <a:off x="8351890" y="2516305"/>
            <a:ext cx="3077153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Alliance Integration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Partnerships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Organic Growth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3C222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Gender Equality and Inclusiveness Policies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1092504" y="2384540"/>
            <a:ext cx="3273096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EELISA EUROPEAN ENGINEER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Innovative recognition models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Mobility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Innovative Teaching Hubs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Internships &amp; Apprenticeships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Digital Campus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B328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4749412" y="2523039"/>
            <a:ext cx="3228885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EELISA COMMUNITIES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Developing and promoting a strong network of talent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Boosting joint research strategies, and innovation and entrepreneurship ecosystems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90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20650" marR="0" lvl="0" indent="-1206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7673E"/>
              </a:buClr>
              <a:buSzPts val="1600"/>
              <a:buFont typeface="Arial"/>
              <a:buChar char="•"/>
              <a:tabLst/>
              <a:defRPr/>
            </a:pPr>
            <a:r>
              <a:rPr kumimoji="0" lang="es-E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Shared research facilities and structures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12" descr="Forma&#10;&#10;Descripción generada automáticamente con confianza me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0044" y="549275"/>
            <a:ext cx="1031132" cy="48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7996" y="531519"/>
            <a:ext cx="1676688" cy="374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501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17B41-51CD-7001-CB41-55E5C450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A6D228-0B48-803C-86A8-13502FA6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578" y="0"/>
            <a:ext cx="12193200" cy="864000"/>
          </a:xfrm>
        </p:spPr>
        <p:txBody>
          <a:bodyPr>
            <a:normAutofit/>
          </a:bodyPr>
          <a:lstStyle/>
          <a:p>
            <a:r>
              <a:rPr lang="fr-FR" dirty="0" err="1"/>
              <a:t>PSL’s</a:t>
            </a:r>
            <a:r>
              <a:rPr lang="fr-FR" dirty="0"/>
              <a:t> COMMITMENT TO EELISA</a:t>
            </a:r>
            <a:endParaRPr lang="fr-FR" b="0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5E181F-7621-77E6-24AB-146D8E9EA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6074" y="-69414"/>
            <a:ext cx="2555926" cy="11052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620DA2-1AB3-672D-89DE-F647A27AA8D9}"/>
              </a:ext>
            </a:extLst>
          </p:cNvPr>
          <p:cNvSpPr txBox="1"/>
          <p:nvPr/>
        </p:nvSpPr>
        <p:spPr>
          <a:xfrm>
            <a:off x="575242" y="1225689"/>
            <a:ext cx="106845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EELISA Dean of </a:t>
            </a:r>
            <a:r>
              <a:rPr lang="fr-FR" dirty="0" err="1"/>
              <a:t>Studies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PSL </a:t>
            </a:r>
          </a:p>
          <a:p>
            <a:endParaRPr lang="fr-FR" dirty="0"/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Master </a:t>
            </a:r>
            <a:r>
              <a:rPr lang="fr-FR" dirty="0" err="1"/>
              <a:t>Health</a:t>
            </a:r>
            <a:r>
              <a:rPr lang="fr-FR" dirty="0"/>
              <a:t> Science and Engineering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Partners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: PSL (France), SSSA (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Italy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), UPM (Spain), ZHAW (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Switzerland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), ITU (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Turkey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Co-leader of the working group on EELISA European Campus</a:t>
            </a:r>
            <a:r>
              <a:rPr lang="fr-F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of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Mobility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of a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Gender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Equality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Plan and an Inclusion Plan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of a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Sustainable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Plan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Co-leader of the WP5 on </a:t>
            </a:r>
            <a:r>
              <a:rPr lang="fr-FR" dirty="0" err="1"/>
              <a:t>education</a:t>
            </a:r>
            <a:r>
              <a:rPr lang="fr-FR" dirty="0"/>
              <a:t> (central group at EELISA)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of EELISA Joint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Degree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(Master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Health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Science and Engineering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is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part of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it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Development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of new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education</a:t>
            </a: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2">
                    <a:lumMod val="10000"/>
                  </a:schemeClr>
                </a:solidFill>
              </a:rPr>
              <a:t>offers</a:t>
            </a:r>
            <a:endParaRPr lang="fr-FR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Driver</a:t>
            </a:r>
            <a:r>
              <a:rPr lang="fr-FR" dirty="0"/>
              <a:t> for the </a:t>
            </a:r>
            <a:r>
              <a:rPr lang="fr-FR" dirty="0" err="1"/>
              <a:t>integration</a:t>
            </a:r>
            <a:r>
              <a:rPr lang="fr-FR" dirty="0"/>
              <a:t> of the USP </a:t>
            </a:r>
            <a:r>
              <a:rPr lang="fr-FR" dirty="0" err="1"/>
              <a:t>into</a:t>
            </a:r>
            <a:r>
              <a:rPr lang="fr-FR" dirty="0"/>
              <a:t> EELISA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dirty="0">
              <a:solidFill>
                <a:schemeClr val="bg2">
                  <a:lumMod val="10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592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B5E8B-D487-ADB0-E37D-BAA231B77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0A4EA6-AB1A-1BF6-2FCF-C764795E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PSL’s</a:t>
            </a:r>
            <a:r>
              <a:rPr lang="fr-FR" dirty="0"/>
              <a:t> COMMITMENT TO EELISA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0AA34601-7F95-E737-0CEF-5C6F63722164}"/>
              </a:ext>
            </a:extLst>
          </p:cNvPr>
          <p:cNvSpPr txBox="1">
            <a:spLocks/>
          </p:cNvSpPr>
          <p:nvPr/>
        </p:nvSpPr>
        <p:spPr>
          <a:xfrm>
            <a:off x="440675" y="1255201"/>
            <a:ext cx="11486919" cy="4978332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 r:embed="rId3"/>
              </a:buBlip>
              <a:defRPr sz="23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§"/>
              <a:defRPr sz="19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4"/>
              </a:buBlip>
              <a:defRPr sz="17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5"/>
              </a:buBlip>
              <a:defRPr sz="15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Blip>
                <a:blip r:embed="rId6"/>
              </a:buBlip>
              <a:defRPr sz="130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3" indent="0">
              <a:buNone/>
            </a:pPr>
            <a:endParaRPr lang="fr-FR" dirty="0"/>
          </a:p>
          <a:p>
            <a:pPr marL="304793" indent="0">
              <a:buNone/>
            </a:pPr>
            <a:endParaRPr lang="fr-FR" dirty="0"/>
          </a:p>
          <a:p>
            <a:pPr marL="304793" indent="0">
              <a:buNone/>
            </a:pPr>
            <a:endParaRPr lang="fr-FR" dirty="0"/>
          </a:p>
          <a:p>
            <a:pPr marL="304793" indent="0">
              <a:buNone/>
            </a:pPr>
            <a:endParaRPr lang="fr-FR" dirty="0"/>
          </a:p>
        </p:txBody>
      </p:sp>
      <p:pic>
        <p:nvPicPr>
          <p:cNvPr id="10" name="Image 9" descr="Une image contenant Police, Graphique, symbole, logo&#10;&#10;Description générée automatiquement">
            <a:extLst>
              <a:ext uri="{FF2B5EF4-FFF2-40B4-BE49-F238E27FC236}">
                <a16:creationId xmlns:a16="http://schemas.microsoft.com/office/drawing/2014/main" id="{FE7E9C47-37C1-2580-8A21-5A684397DA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5896" y="87267"/>
            <a:ext cx="2165684" cy="6894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6FBE03D-301B-6F91-30A8-92660CFB52CC}"/>
              </a:ext>
            </a:extLst>
          </p:cNvPr>
          <p:cNvSpPr txBox="1"/>
          <p:nvPr/>
        </p:nvSpPr>
        <p:spPr>
          <a:xfrm>
            <a:off x="418282" y="1685051"/>
            <a:ext cx="9747921" cy="1634490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fr-FR" b="1" i="0" dirty="0">
                <a:solidFill>
                  <a:srgbClr val="000000"/>
                </a:solidFill>
                <a:effectLst/>
              </a:rPr>
              <a:t>Objectives of the Call</a:t>
            </a:r>
          </a:p>
          <a:p>
            <a:pPr algn="l"/>
            <a:endParaRPr lang="fr-FR" b="1" i="0" dirty="0">
              <a:solidFill>
                <a:srgbClr val="000000"/>
              </a:solidFill>
              <a:effectLst/>
            </a:endParaRPr>
          </a:p>
          <a:p>
            <a:r>
              <a:rPr lang="fr-FR" dirty="0">
                <a:solidFill>
                  <a:srgbClr val="000000"/>
                </a:solidFill>
              </a:rPr>
              <a:t>· </a:t>
            </a:r>
            <a:r>
              <a:rPr lang="fr-FR" dirty="0" err="1">
                <a:solidFill>
                  <a:srgbClr val="000000"/>
                </a:solidFill>
              </a:rPr>
              <a:t>Develop</a:t>
            </a:r>
            <a:r>
              <a:rPr lang="fr-FR" dirty="0">
                <a:solidFill>
                  <a:srgbClr val="000000"/>
                </a:solidFill>
              </a:rPr>
              <a:t> an </a:t>
            </a:r>
            <a:r>
              <a:rPr lang="fr-FR" dirty="0" err="1">
                <a:solidFill>
                  <a:srgbClr val="000000"/>
                </a:solidFill>
              </a:rPr>
              <a:t>innovative</a:t>
            </a:r>
            <a:r>
              <a:rPr lang="fr-FR" dirty="0">
                <a:solidFill>
                  <a:srgbClr val="000000"/>
                </a:solidFill>
              </a:rPr>
              <a:t> training </a:t>
            </a:r>
            <a:r>
              <a:rPr lang="fr-FR" dirty="0" err="1">
                <a:solidFill>
                  <a:srgbClr val="000000"/>
                </a:solidFill>
              </a:rPr>
              <a:t>offer</a:t>
            </a:r>
            <a:r>
              <a:rPr lang="fr-FR" dirty="0">
                <a:solidFill>
                  <a:srgbClr val="000000"/>
                </a:solidFill>
              </a:rPr>
              <a:t> in </a:t>
            </a:r>
            <a:r>
              <a:rPr lang="fr-FR" dirty="0" err="1">
                <a:solidFill>
                  <a:srgbClr val="000000"/>
                </a:solidFill>
              </a:rPr>
              <a:t>partnership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with</a:t>
            </a:r>
            <a:r>
              <a:rPr lang="fr-FR" dirty="0">
                <a:solidFill>
                  <a:srgbClr val="000000"/>
                </a:solidFill>
              </a:rPr>
              <a:t> EELISA </a:t>
            </a:r>
            <a:r>
              <a:rPr lang="fr-FR" dirty="0" err="1">
                <a:solidFill>
                  <a:srgbClr val="000000"/>
                </a:solidFill>
              </a:rPr>
              <a:t>members</a:t>
            </a:r>
            <a:endParaRPr lang="fr-FR" b="0" i="0" dirty="0">
              <a:solidFill>
                <a:srgbClr val="000000"/>
              </a:solidFill>
              <a:effectLst/>
            </a:endParaRPr>
          </a:p>
          <a:p>
            <a:r>
              <a:rPr lang="fr-FR" b="0" i="0" dirty="0">
                <a:solidFill>
                  <a:srgbClr val="000000"/>
                </a:solidFill>
                <a:effectLst/>
              </a:rPr>
              <a:t>· </a:t>
            </a:r>
            <a:r>
              <a:rPr lang="fr-FR" dirty="0">
                <a:solidFill>
                  <a:srgbClr val="000000"/>
                </a:solidFill>
              </a:rPr>
              <a:t>Encourage </a:t>
            </a:r>
            <a:r>
              <a:rPr lang="fr-FR" dirty="0" err="1">
                <a:solidFill>
                  <a:srgbClr val="000000"/>
                </a:solidFill>
              </a:rPr>
              <a:t>incoming</a:t>
            </a:r>
            <a:r>
              <a:rPr lang="fr-FR" dirty="0">
                <a:solidFill>
                  <a:srgbClr val="000000"/>
                </a:solidFill>
              </a:rPr>
              <a:t> and </a:t>
            </a:r>
            <a:r>
              <a:rPr lang="fr-FR" dirty="0" err="1">
                <a:solidFill>
                  <a:srgbClr val="000000"/>
                </a:solidFill>
              </a:rPr>
              <a:t>outgoing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mobility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with</a:t>
            </a:r>
            <a:r>
              <a:rPr lang="fr-FR" dirty="0">
                <a:solidFill>
                  <a:srgbClr val="000000"/>
                </a:solidFill>
              </a:rPr>
              <a:t> EELISA </a:t>
            </a:r>
            <a:r>
              <a:rPr lang="fr-FR" dirty="0" err="1">
                <a:solidFill>
                  <a:srgbClr val="000000"/>
                </a:solidFill>
              </a:rPr>
              <a:t>partners</a:t>
            </a:r>
            <a:endParaRPr lang="fr-FR" b="0" i="0" dirty="0">
              <a:solidFill>
                <a:srgbClr val="000000"/>
              </a:solidFill>
              <a:effectLst/>
            </a:endParaRPr>
          </a:p>
          <a:p>
            <a:r>
              <a:rPr lang="fr-FR" b="0" i="0" dirty="0">
                <a:solidFill>
                  <a:srgbClr val="000000"/>
                </a:solidFill>
                <a:effectLst/>
              </a:rPr>
              <a:t>· </a:t>
            </a:r>
            <a:r>
              <a:rPr lang="fr-FR" dirty="0" err="1">
                <a:solidFill>
                  <a:srgbClr val="000000"/>
                </a:solidFill>
              </a:rPr>
              <a:t>Strengthen</a:t>
            </a: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dirty="0" err="1">
                <a:solidFill>
                  <a:srgbClr val="000000"/>
                </a:solidFill>
              </a:rPr>
              <a:t>attractiveness</a:t>
            </a:r>
            <a:r>
              <a:rPr lang="fr-FR" dirty="0">
                <a:solidFill>
                  <a:srgbClr val="000000"/>
                </a:solidFill>
              </a:rPr>
              <a:t> and </a:t>
            </a:r>
            <a:r>
              <a:rPr lang="fr-FR" dirty="0" err="1">
                <a:solidFill>
                  <a:srgbClr val="000000"/>
                </a:solidFill>
              </a:rPr>
              <a:t>develop</a:t>
            </a:r>
            <a:r>
              <a:rPr lang="fr-FR" dirty="0">
                <a:solidFill>
                  <a:srgbClr val="000000"/>
                </a:solidFill>
              </a:rPr>
              <a:t> the content of training for an international audience</a:t>
            </a:r>
            <a:endParaRPr lang="fr-FR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6" name="Graphic 5" descr="Coins">
            <a:extLst>
              <a:ext uri="{FF2B5EF4-FFF2-40B4-BE49-F238E27FC236}">
                <a16:creationId xmlns:a16="http://schemas.microsoft.com/office/drawing/2014/main" id="{76A6D97F-8F1C-0D40-B9E2-94CDA5F22D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23733" y="1855477"/>
            <a:ext cx="646331" cy="6463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1A1A10-BD6E-FB4A-962C-A4AE066A6E99}"/>
              </a:ext>
            </a:extLst>
          </p:cNvPr>
          <p:cNvSpPr/>
          <p:nvPr/>
        </p:nvSpPr>
        <p:spPr>
          <a:xfrm>
            <a:off x="10423447" y="2498795"/>
            <a:ext cx="1569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Total budget: </a:t>
            </a:r>
          </a:p>
          <a:p>
            <a:r>
              <a:rPr lang="fr-FR" dirty="0">
                <a:solidFill>
                  <a:srgbClr val="000000"/>
                </a:solidFill>
              </a:rPr>
              <a:t>100 k€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833E09-72AB-E74F-8352-0B051809C713}"/>
              </a:ext>
            </a:extLst>
          </p:cNvPr>
          <p:cNvSpPr/>
          <p:nvPr/>
        </p:nvSpPr>
        <p:spPr>
          <a:xfrm>
            <a:off x="440675" y="1086361"/>
            <a:ext cx="10712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Call for </a:t>
            </a:r>
            <a:r>
              <a:rPr lang="fr-FR" sz="2400" b="1" dirty="0" err="1"/>
              <a:t>projects</a:t>
            </a:r>
            <a:r>
              <a:rPr lang="fr-FR" sz="2400" b="1" dirty="0"/>
              <a:t> EUROPEANIZATION OF TRAINING 2025 – ANR </a:t>
            </a:r>
            <a:r>
              <a:rPr lang="fr-FR" sz="2400" b="1" dirty="0" err="1"/>
              <a:t>Funding</a:t>
            </a:r>
            <a:endParaRPr lang="fr-FR" sz="2400" b="1" dirty="0"/>
          </a:p>
        </p:txBody>
      </p:sp>
      <p:graphicFrame>
        <p:nvGraphicFramePr>
          <p:cNvPr id="13" name="Tableau 7">
            <a:extLst>
              <a:ext uri="{FF2B5EF4-FFF2-40B4-BE49-F238E27FC236}">
                <a16:creationId xmlns:a16="http://schemas.microsoft.com/office/drawing/2014/main" id="{1A791467-0B32-394F-8FCE-6EAFA5E29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920607"/>
              </p:ext>
            </p:extLst>
          </p:nvPr>
        </p:nvGraphicFramePr>
        <p:xfrm>
          <a:off x="491065" y="3712874"/>
          <a:ext cx="11260260" cy="2036305"/>
        </p:xfrm>
        <a:graphic>
          <a:graphicData uri="http://schemas.openxmlformats.org/drawingml/2006/table">
            <a:tbl>
              <a:tblPr/>
              <a:tblGrid>
                <a:gridCol w="2243491">
                  <a:extLst>
                    <a:ext uri="{9D8B030D-6E8A-4147-A177-3AD203B41FA5}">
                      <a16:colId xmlns:a16="http://schemas.microsoft.com/office/drawing/2014/main" val="2163455586"/>
                    </a:ext>
                  </a:extLst>
                </a:gridCol>
                <a:gridCol w="9016769">
                  <a:extLst>
                    <a:ext uri="{9D8B030D-6E8A-4147-A177-3AD203B41FA5}">
                      <a16:colId xmlns:a16="http://schemas.microsoft.com/office/drawing/2014/main" val="2787778705"/>
                    </a:ext>
                  </a:extLst>
                </a:gridCol>
              </a:tblGrid>
              <a:tr h="573187">
                <a:tc gridSpan="2"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b="1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8 </a:t>
                      </a:r>
                      <a:r>
                        <a:rPr lang="fr-FR" sz="1800" b="1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proposals</a:t>
                      </a:r>
                      <a:r>
                        <a:rPr lang="fr-FR" sz="1800" b="1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800" b="1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selected</a:t>
                      </a:r>
                      <a:endParaRPr lang="fr-FR" sz="180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0F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Ateliers, écoles d’été, projets de recherche interdisciplinaires (min. 3 partenaires).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622921"/>
                  </a:ext>
                </a:extLst>
              </a:tr>
              <a:tr h="411519">
                <a:tc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b="1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Institutions</a:t>
                      </a:r>
                      <a:endParaRPr lang="fr-FR" sz="180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Chartes, Mines, Chimie, </a:t>
                      </a: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Malaquais</a:t>
                      </a:r>
                      <a:endParaRPr lang="fr-FR" sz="180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057739"/>
                  </a:ext>
                </a:extLst>
              </a:tr>
              <a:tr h="411519">
                <a:tc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b="1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Topics</a:t>
                      </a:r>
                      <a:endParaRPr lang="fr-FR" sz="180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0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Philology</a:t>
                      </a:r>
                      <a:r>
                        <a:rPr lang="fr-FR" sz="1800" b="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Languages</a:t>
                      </a:r>
                      <a:r>
                        <a:rPr lang="fr-FR" sz="1800" b="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Architecture, </a:t>
                      </a: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Chemistry</a:t>
                      </a:r>
                      <a:r>
                        <a:rPr lang="fr-FR" sz="1800" b="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Sustainable</a:t>
                      </a:r>
                      <a:r>
                        <a:rPr lang="fr-FR" sz="1800" b="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Development</a:t>
                      </a:r>
                      <a:r>
                        <a:rPr lang="fr-FR" sz="1800" b="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800" b="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Energy</a:t>
                      </a:r>
                      <a:endParaRPr lang="fr-FR" sz="1800" b="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E0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03469"/>
                  </a:ext>
                </a:extLst>
              </a:tr>
              <a:tr h="411519">
                <a:tc>
                  <a:txBody>
                    <a:bodyPr/>
                    <a:lstStyle/>
                    <a:p>
                      <a:pPr algn="l" rtl="0" fontAlgn="base">
                        <a:buNone/>
                      </a:pPr>
                      <a:r>
                        <a:rPr lang="fr-FR" sz="1800" b="1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Project </a:t>
                      </a:r>
                      <a:r>
                        <a:rPr lang="fr-FR" sz="1800" b="1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Typology</a:t>
                      </a:r>
                      <a:endParaRPr lang="fr-FR" sz="1800" dirty="0">
                        <a:solidFill>
                          <a:srgbClr val="242424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Thematic</a:t>
                      </a: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school</a:t>
                      </a: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virtual</a:t>
                      </a: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 class, workshop, online course, </a:t>
                      </a: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internships</a:t>
                      </a: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fr-FR" sz="1800" dirty="0" err="1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language</a:t>
                      </a:r>
                      <a:r>
                        <a:rPr lang="fr-FR" sz="1800" dirty="0">
                          <a:solidFill>
                            <a:srgbClr val="242424"/>
                          </a:solidFill>
                          <a:effectLst/>
                          <a:latin typeface="+mn-lt"/>
                        </a:rPr>
                        <a:t> exchanges 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4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710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732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FE772-CDE5-E56F-4C76-78DB2D76D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E7037-3043-EE23-D87F-DAE285604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578" y="0"/>
            <a:ext cx="12193200" cy="864000"/>
          </a:xfrm>
        </p:spPr>
        <p:txBody>
          <a:bodyPr>
            <a:normAutofit/>
          </a:bodyPr>
          <a:lstStyle/>
          <a:p>
            <a:r>
              <a:rPr lang="fr-FR" dirty="0"/>
              <a:t>EELISA OPPORTUNITIES 2 AND FUTURE ACTIONS</a:t>
            </a:r>
            <a:endParaRPr lang="fr-FR" b="0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4F560F-4733-2253-41C7-61724CC0A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6074" y="-69414"/>
            <a:ext cx="2555926" cy="110521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C5A92728-9B47-B18C-D5CF-C43CFE175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53" y="996928"/>
            <a:ext cx="9213342" cy="572464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1st PhD Symposium EELISA – Budapest, 28-29 novembre 2025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b="1" dirty="0">
              <a:solidFill>
                <a:srgbClr val="242424"/>
              </a:solidFill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10 to 15 PhD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students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 per institution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Topics: EU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funding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opportunities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 (ERC, MSCA, etc…),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Career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 building,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mobility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opportunities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, publication </a:t>
            </a:r>
            <a:r>
              <a:rPr lang="fr-FR" altLang="fr-FR" sz="1600" dirty="0" err="1">
                <a:solidFill>
                  <a:srgbClr val="242424"/>
                </a:solidFill>
                <a:latin typeface="+mn-lt"/>
              </a:rPr>
              <a:t>strategies</a:t>
            </a:r>
            <a:r>
              <a:rPr lang="fr-FR" altLang="fr-FR" sz="1600" dirty="0">
                <a:solidFill>
                  <a:srgbClr val="242424"/>
                </a:solidFill>
                <a:latin typeface="+mn-lt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b="1" dirty="0">
              <a:solidFill>
                <a:srgbClr val="242424"/>
              </a:solidFill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dirty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2</a:t>
            </a:r>
            <a:r>
              <a:rPr lang="fr-FR" altLang="fr-FR" sz="2000" b="1" baseline="30000" dirty="0">
                <a:solidFill>
                  <a:srgbClr val="002060"/>
                </a:solidFill>
                <a:latin typeface="+mn-lt"/>
              </a:rPr>
              <a:t>nd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PhD Symposium EELISA in Paris, </a:t>
            </a: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fall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2026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fr-FR" altLang="fr-FR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4th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Student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competition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– Madrid, 21-22 May 2026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fr-FR" altLang="fr-FR" sz="2000" b="1" dirty="0">
              <a:solidFill>
                <a:srgbClr val="002060"/>
              </a:solidFill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Summer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schools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are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advertised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on the EELISA digital campus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fr-FR" altLang="fr-FR" sz="2000" b="1" dirty="0">
              <a:solidFill>
                <a:srgbClr val="002060"/>
              </a:solidFill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Internship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proposal</a:t>
            </a: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s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are </a:t>
            </a: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published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on the EELISA digital campus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fr-FR" altLang="fr-FR" sz="2000" b="1" dirty="0">
              <a:solidFill>
                <a:srgbClr val="002060"/>
              </a:solidFill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Development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of </a:t>
            </a: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Blended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 Intensive Programs (</a:t>
            </a:r>
            <a:r>
              <a:rPr lang="fr-FR" altLang="fr-FR" sz="2000" b="1" dirty="0" err="1">
                <a:solidFill>
                  <a:srgbClr val="002060"/>
                </a:solidFill>
                <a:latin typeface="+mn-lt"/>
              </a:rPr>
              <a:t>BIPs</a:t>
            </a:r>
            <a:r>
              <a:rPr lang="fr-FR" altLang="fr-FR" sz="2000" b="1" dirty="0">
                <a:solidFill>
                  <a:srgbClr val="002060"/>
                </a:solidFill>
                <a:latin typeface="+mn-lt"/>
              </a:rPr>
              <a:t>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sz="2000" b="1" dirty="0">
              <a:solidFill>
                <a:srgbClr val="002060"/>
              </a:solidFill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Development</a:t>
            </a: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 of joint </a:t>
            </a:r>
            <a:r>
              <a:rPr kumimoji="0" lang="fr-FR" altLang="fr-FR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+mn-lt"/>
              </a:rPr>
              <a:t>degrees</a:t>
            </a:r>
            <a:endParaRPr kumimoji="0" lang="fr-FR" altLang="fr-FR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B128DC-90D1-DEE7-F57F-2E63ADE26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6208" y="1104639"/>
            <a:ext cx="2339083" cy="13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269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E0C84B0F-AA2E-6F10-2269-4310BC8B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">
            <a:extLst>
              <a:ext uri="{FF2B5EF4-FFF2-40B4-BE49-F238E27FC236}">
                <a16:creationId xmlns:a16="http://schemas.microsoft.com/office/drawing/2014/main" id="{1A7D484E-C4CF-DE5F-352A-48967807D51E}"/>
              </a:ext>
            </a:extLst>
          </p:cNvPr>
          <p:cNvSpPr txBox="1"/>
          <p:nvPr/>
        </p:nvSpPr>
        <p:spPr>
          <a:xfrm>
            <a:off x="457698" y="6453887"/>
            <a:ext cx="5638301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Meet EELISA /  JUN 2024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>
            <a:extLst>
              <a:ext uri="{FF2B5EF4-FFF2-40B4-BE49-F238E27FC236}">
                <a16:creationId xmlns:a16="http://schemas.microsoft.com/office/drawing/2014/main" id="{DEF2F2A2-5941-BAEF-A50B-1C15D5E9E6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007666" y="6453887"/>
            <a:ext cx="2743200" cy="2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12">
            <a:extLst>
              <a:ext uri="{FF2B5EF4-FFF2-40B4-BE49-F238E27FC236}">
                <a16:creationId xmlns:a16="http://schemas.microsoft.com/office/drawing/2014/main" id="{AC74412C-B12A-FB84-E6B9-325B04708D5F}"/>
              </a:ext>
            </a:extLst>
          </p:cNvPr>
          <p:cNvSpPr txBox="1"/>
          <p:nvPr/>
        </p:nvSpPr>
        <p:spPr>
          <a:xfrm>
            <a:off x="460452" y="415050"/>
            <a:ext cx="65298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EELISA </a:t>
            </a:r>
            <a:r>
              <a:rPr kumimoji="0" lang="es-E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Joint</a:t>
            </a: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s-E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Academic</a:t>
            </a: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s-E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Call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12" descr="Forma&#10;&#10;Descripción generada automáticamente con confianza media">
            <a:extLst>
              <a:ext uri="{FF2B5EF4-FFF2-40B4-BE49-F238E27FC236}">
                <a16:creationId xmlns:a16="http://schemas.microsoft.com/office/drawing/2014/main" id="{212CFA9F-8B6D-F88E-315A-C663F8FE83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30044" y="549275"/>
            <a:ext cx="1031132" cy="48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>
            <a:extLst>
              <a:ext uri="{FF2B5EF4-FFF2-40B4-BE49-F238E27FC236}">
                <a16:creationId xmlns:a16="http://schemas.microsoft.com/office/drawing/2014/main" id="{F108E1B7-CC09-CE25-5A04-5E2A8110768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7996" y="531519"/>
            <a:ext cx="1676688" cy="3740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0290BE-63EC-0DFC-FA1A-DCD250590C00}"/>
              </a:ext>
            </a:extLst>
          </p:cNvPr>
          <p:cNvGraphicFramePr>
            <a:graphicFrameLocks noGrp="1"/>
          </p:cNvGraphicFramePr>
          <p:nvPr/>
        </p:nvGraphicFramePr>
        <p:xfrm>
          <a:off x="184495" y="1284449"/>
          <a:ext cx="9676682" cy="48044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982159">
                  <a:extLst>
                    <a:ext uri="{9D8B030D-6E8A-4147-A177-3AD203B41FA5}">
                      <a16:colId xmlns:a16="http://schemas.microsoft.com/office/drawing/2014/main" val="2994644478"/>
                    </a:ext>
                  </a:extLst>
                </a:gridCol>
                <a:gridCol w="5935416">
                  <a:extLst>
                    <a:ext uri="{9D8B030D-6E8A-4147-A177-3AD203B41FA5}">
                      <a16:colId xmlns:a16="http://schemas.microsoft.com/office/drawing/2014/main" val="89680820"/>
                    </a:ext>
                  </a:extLst>
                </a:gridCol>
                <a:gridCol w="1051558">
                  <a:extLst>
                    <a:ext uri="{9D8B030D-6E8A-4147-A177-3AD203B41FA5}">
                      <a16:colId xmlns:a16="http://schemas.microsoft.com/office/drawing/2014/main" val="352396308"/>
                    </a:ext>
                  </a:extLst>
                </a:gridCol>
                <a:gridCol w="707549">
                  <a:extLst>
                    <a:ext uri="{9D8B030D-6E8A-4147-A177-3AD203B41FA5}">
                      <a16:colId xmlns:a16="http://schemas.microsoft.com/office/drawing/2014/main" val="3634225763"/>
                    </a:ext>
                  </a:extLst>
                </a:gridCol>
              </a:tblGrid>
              <a:tr h="5985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Programme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Description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Max. </a:t>
                      </a:r>
                    </a:p>
                    <a:p>
                      <a:pPr algn="ctr" fontAlgn="ctr">
                        <a:buNone/>
                      </a:pPr>
                      <a:r>
                        <a:rPr lang="es-ES" sz="14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Funding</a:t>
                      </a:r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Actions Funded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fr-FR" sz="1400"/>
                    </a:p>
                  </a:txBody>
                  <a:tcPr marL="3967" marR="3967" marT="3967" marB="0" anchor="ctr"/>
                </a:tc>
                <a:extLst>
                  <a:ext uri="{0D108BD9-81ED-4DB2-BD59-A6C34878D82A}">
                    <a16:rowId xmlns:a16="http://schemas.microsoft.com/office/drawing/2014/main" val="3085036608"/>
                  </a:ext>
                </a:extLst>
              </a:tr>
              <a:tr h="792917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Pairing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Collaborative teaching between institutions without modifying core </a:t>
                      </a:r>
                    </a:p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learning outcomes.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€5,000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10-12  </a:t>
                      </a:r>
                      <a:endParaRPr lang="fr-FR" sz="1400"/>
                    </a:p>
                  </a:txBody>
                  <a:tcPr marL="3967" marR="3967" marT="3967" marB="28559" anchor="ctr"/>
                </a:tc>
                <a:extLst>
                  <a:ext uri="{0D108BD9-81ED-4DB2-BD59-A6C34878D82A}">
                    <a16:rowId xmlns:a16="http://schemas.microsoft.com/office/drawing/2014/main" val="1531974316"/>
                  </a:ext>
                </a:extLst>
              </a:tr>
              <a:tr h="891592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Joint Course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Collaboratively designed/delivered course with shared outcomes and </a:t>
                      </a:r>
                    </a:p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coordinated teaching.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€8,000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10-12  </a:t>
                      </a:r>
                      <a:endParaRPr lang="fr-FR" sz="1400"/>
                    </a:p>
                  </a:txBody>
                  <a:tcPr marL="3967" marR="3967" marT="3967" marB="28559" anchor="ctr"/>
                </a:tc>
                <a:extLst>
                  <a:ext uri="{0D108BD9-81ED-4DB2-BD59-A6C34878D82A}">
                    <a16:rowId xmlns:a16="http://schemas.microsoft.com/office/drawing/2014/main" val="332532831"/>
                  </a:ext>
                </a:extLst>
              </a:tr>
              <a:tr h="595570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Micro-credentials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Short, certified learning experiences aligned with EU principles.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€10,000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4-6  </a:t>
                      </a:r>
                      <a:endParaRPr lang="fr-FR" sz="1400"/>
                    </a:p>
                  </a:txBody>
                  <a:tcPr marL="3967" marR="3967" marT="3967" marB="28559" anchor="ctr"/>
                </a:tc>
                <a:extLst>
                  <a:ext uri="{0D108BD9-81ED-4DB2-BD59-A6C34878D82A}">
                    <a16:rowId xmlns:a16="http://schemas.microsoft.com/office/drawing/2014/main" val="3208186944"/>
                  </a:ext>
                </a:extLst>
              </a:tr>
              <a:tr h="792917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Aligning Degrees</a:t>
                      </a: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Align existing engineering </a:t>
                      </a:r>
                      <a:r>
                        <a:rPr lang="en-US" sz="14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programmes</a:t>
                      </a: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with EELISA European Engineer </a:t>
                      </a:r>
                    </a:p>
                    <a:p>
                      <a:pPr algn="just" fontAlgn="ctr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Profile.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€3,000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 </a:t>
                      </a:r>
                      <a:endParaRPr lang="fr-FR" sz="1400" dirty="0"/>
                    </a:p>
                  </a:txBody>
                  <a:tcPr marL="3967" marR="3967" marT="3967" marB="28559" anchor="ctr"/>
                </a:tc>
                <a:extLst>
                  <a:ext uri="{0D108BD9-81ED-4DB2-BD59-A6C34878D82A}">
                    <a16:rowId xmlns:a16="http://schemas.microsoft.com/office/drawing/2014/main" val="2622886175"/>
                  </a:ext>
                </a:extLst>
              </a:tr>
              <a:tr h="1132883"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Joint</a:t>
                      </a:r>
                      <a:r>
                        <a:rPr lang="es-E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r>
                        <a:rPr lang="es-ES" sz="14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Degrees</a:t>
                      </a:r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Jointly designed/delivered programme leading to a shared degree.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 algn="just" fontAlgn="ctr">
                        <a:buNone/>
                      </a:pPr>
                      <a:r>
                        <a:rPr lang="es-E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€15,000 (€5K + €10K) 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67" marR="3967" marT="3967" marB="2855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2-3  </a:t>
                      </a:r>
                      <a:endParaRPr lang="fr-FR" sz="1400" dirty="0"/>
                    </a:p>
                  </a:txBody>
                  <a:tcPr marL="3967" marR="3967" marT="3967" marB="28559" anchor="ctr"/>
                </a:tc>
                <a:extLst>
                  <a:ext uri="{0D108BD9-81ED-4DB2-BD59-A6C34878D82A}">
                    <a16:rowId xmlns:a16="http://schemas.microsoft.com/office/drawing/2014/main" val="146305186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D14F780-FED7-4AB4-A1B2-006B3FAF361E}"/>
              </a:ext>
            </a:extLst>
          </p:cNvPr>
          <p:cNvSpPr txBox="1"/>
          <p:nvPr/>
        </p:nvSpPr>
        <p:spPr>
          <a:xfrm>
            <a:off x="10007996" y="1605516"/>
            <a:ext cx="181481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Launch :  April 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Deadline: June 20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A25B2C-6596-3973-D2BD-CCF490C94877}"/>
              </a:ext>
            </a:extLst>
          </p:cNvPr>
          <p:cNvSpPr txBox="1"/>
          <p:nvPr/>
        </p:nvSpPr>
        <p:spPr>
          <a:xfrm>
            <a:off x="10014396" y="2959430"/>
            <a:ext cx="1814819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Objectives: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Increase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EELISA Academic </a:t>
            </a: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Offer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Increase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 EELISA </a:t>
            </a: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Mobility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fr-FR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opportunities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36601478"/>
      </p:ext>
    </p:extLst>
  </p:cSld>
  <p:clrMapOvr>
    <a:masterClrMapping/>
  </p:clrMapOvr>
</p:sld>
</file>

<file path=ppt/theme/theme1.xml><?xml version="1.0" encoding="utf-8"?>
<a:theme xmlns:a="http://schemas.openxmlformats.org/drawingml/2006/main" name="PSL classic">
  <a:themeElements>
    <a:clrScheme name="Personnalisé 1">
      <a:dk1>
        <a:srgbClr val="0E0DB2"/>
      </a:dk1>
      <a:lt1>
        <a:srgbClr val="FFFFFF"/>
      </a:lt1>
      <a:dk2>
        <a:srgbClr val="0D0DB2"/>
      </a:dk2>
      <a:lt2>
        <a:srgbClr val="E7E6E6"/>
      </a:lt2>
      <a:accent1>
        <a:srgbClr val="04C7FF"/>
      </a:accent1>
      <a:accent2>
        <a:srgbClr val="0071DD"/>
      </a:accent2>
      <a:accent3>
        <a:srgbClr val="3D37AA"/>
      </a:accent3>
      <a:accent4>
        <a:srgbClr val="FFE200"/>
      </a:accent4>
      <a:accent5>
        <a:srgbClr val="FF0D19"/>
      </a:accent5>
      <a:accent6>
        <a:srgbClr val="279D33"/>
      </a:accent6>
      <a:hlink>
        <a:srgbClr val="04C7FF"/>
      </a:hlink>
      <a:folHlink>
        <a:srgbClr val="3C38A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ELISS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99998"/>
      </a:accent1>
      <a:accent2>
        <a:srgbClr val="D7673E"/>
      </a:accent2>
      <a:accent3>
        <a:srgbClr val="F5B328"/>
      </a:accent3>
      <a:accent4>
        <a:srgbClr val="C3C222"/>
      </a:accent4>
      <a:accent5>
        <a:srgbClr val="000000"/>
      </a:accent5>
      <a:accent6>
        <a:srgbClr val="FFFFFF"/>
      </a:accent6>
      <a:hlink>
        <a:srgbClr val="000000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432C2BEC1DD647BF994186E9EF84FD" ma:contentTypeVersion="6" ma:contentTypeDescription="Crée un document." ma:contentTypeScope="" ma:versionID="e4206a96c3e3986eeccece4b674c66e6">
  <xsd:schema xmlns:xsd="http://www.w3.org/2001/XMLSchema" xmlns:xs="http://www.w3.org/2001/XMLSchema" xmlns:p="http://schemas.microsoft.com/office/2006/metadata/properties" xmlns:ns2="338be8aa-cf4e-4569-bd0b-89ca4c7ec55d" xmlns:ns3="ddb31b61-86f5-4792-9607-e3819acf9d94" targetNamespace="http://schemas.microsoft.com/office/2006/metadata/properties" ma:root="true" ma:fieldsID="022fc1eb5a89813e841c160c654e2f47" ns2:_="" ns3:_="">
    <xsd:import namespace="338be8aa-cf4e-4569-bd0b-89ca4c7ec55d"/>
    <xsd:import namespace="ddb31b61-86f5-4792-9607-e3819acf9d9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be8aa-cf4e-4569-bd0b-89ca4c7ec5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31b61-86f5-4792-9607-e3819acf9d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5E7D7E-82FD-48E7-9CFE-3BD3CFE588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8be8aa-cf4e-4569-bd0b-89ca4c7ec55d"/>
    <ds:schemaRef ds:uri="ddb31b61-86f5-4792-9607-e3819acf9d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670643-BAB5-4154-B5A4-BE7476E622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E22B9-3F27-427D-9A7D-EF34BEBFB2D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29477</TotalTime>
  <Words>786</Words>
  <Application>Microsoft Macintosh PowerPoint</Application>
  <PresentationFormat>Widescreen</PresentationFormat>
  <Paragraphs>165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Courier New</vt:lpstr>
      <vt:lpstr>Eelisa</vt:lpstr>
      <vt:lpstr>Roboto</vt:lpstr>
      <vt:lpstr>Times New Roman</vt:lpstr>
      <vt:lpstr>Wingdings</vt:lpstr>
      <vt:lpstr>PSL classic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PSL’s COMMITMENT TO EELISA</vt:lpstr>
      <vt:lpstr>PSL’s COMMITMENT TO EELISA</vt:lpstr>
      <vt:lpstr>EELISA OPPORTUNITIES 2 AND FUTURE ACTIONS</vt:lpstr>
      <vt:lpstr>PowerPoint Presentation</vt:lpstr>
      <vt:lpstr>PowerPoint Presentation</vt:lpstr>
      <vt:lpstr>PowerPoint Presentation</vt:lpstr>
      <vt:lpstr>EELISA RECOGNITION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louis buignet</dc:creator>
  <cp:lastModifiedBy>valentina.krachmalnicoff@espci.fr</cp:lastModifiedBy>
  <cp:revision>465</cp:revision>
  <dcterms:created xsi:type="dcterms:W3CDTF">2020-11-23T16:43:26Z</dcterms:created>
  <dcterms:modified xsi:type="dcterms:W3CDTF">2026-04-16T07:45:57Z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0x01010009432C2BEC1DD647BF994186E9EF84FD</vt:lpwstr>
  </property>
</Properties>
</file>